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64"/>
  </p:notesMasterIdLst>
  <p:sldIdLst>
    <p:sldId id="257" r:id="rId3"/>
    <p:sldId id="305" r:id="rId4"/>
    <p:sldId id="260" r:id="rId5"/>
    <p:sldId id="261" r:id="rId6"/>
    <p:sldId id="262" r:id="rId7"/>
    <p:sldId id="263" r:id="rId8"/>
    <p:sldId id="264" r:id="rId9"/>
    <p:sldId id="265" r:id="rId10"/>
    <p:sldId id="266" r:id="rId11"/>
    <p:sldId id="267" r:id="rId12"/>
    <p:sldId id="269" r:id="rId13"/>
    <p:sldId id="270" r:id="rId14"/>
    <p:sldId id="271" r:id="rId15"/>
    <p:sldId id="272" r:id="rId16"/>
    <p:sldId id="323" r:id="rId17"/>
    <p:sldId id="327" r:id="rId18"/>
    <p:sldId id="329" r:id="rId19"/>
    <p:sldId id="328" r:id="rId20"/>
    <p:sldId id="330" r:id="rId21"/>
    <p:sldId id="331" r:id="rId22"/>
    <p:sldId id="334"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322"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CA2F-97A7-40DB-8F99-5BBC613D8F0C}">
          <p14:sldIdLst>
            <p14:sldId id="257"/>
          </p14:sldIdLst>
        </p14:section>
        <p14:section name="Microservices" id="{D4611B3C-9537-4749-95D4-F405C04CB9CD}">
          <p14:sldIdLst>
            <p14:sldId id="305"/>
            <p14:sldId id="260"/>
            <p14:sldId id="261"/>
            <p14:sldId id="262"/>
            <p14:sldId id="263"/>
            <p14:sldId id="264"/>
            <p14:sldId id="265"/>
            <p14:sldId id="266"/>
            <p14:sldId id="267"/>
            <p14:sldId id="269"/>
            <p14:sldId id="270"/>
            <p14:sldId id="271"/>
            <p14:sldId id="272"/>
          </p14:sldIdLst>
        </p14:section>
        <p14:section name="Serverless" id="{7B91A24D-2387-49D3-8BE6-701FE7CEC806}">
          <p14:sldIdLst>
            <p14:sldId id="323"/>
            <p14:sldId id="327"/>
            <p14:sldId id="329"/>
            <p14:sldId id="328"/>
            <p14:sldId id="330"/>
            <p14:sldId id="331"/>
            <p14:sldId id="334"/>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Lst>
        </p14:section>
        <p14:section name="Event-Driven Architecture" id="{EC309A1F-98EE-4714-81EB-B92973AC700D}">
          <p14:sldIdLst>
            <p14:sldId id="322"/>
            <p14:sldId id="306"/>
            <p14:sldId id="307"/>
            <p14:sldId id="308"/>
            <p14:sldId id="309"/>
            <p14:sldId id="310"/>
            <p14:sldId id="311"/>
            <p14:sldId id="312"/>
            <p14:sldId id="313"/>
            <p14:sldId id="314"/>
            <p14:sldId id="315"/>
            <p14:sldId id="316"/>
            <p14:sldId id="317"/>
            <p14:sldId id="318"/>
            <p14:sldId id="319"/>
            <p14:sldId id="320"/>
            <p14:sldId id="3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975F"/>
    <a:srgbClr val="5FC1F9"/>
    <a:srgbClr val="D8F0FE"/>
    <a:srgbClr val="A2A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5676" autoAdjust="0"/>
  </p:normalViewPr>
  <p:slideViewPr>
    <p:cSldViewPr snapToGrid="0">
      <p:cViewPr varScale="1">
        <p:scale>
          <a:sx n="108" d="100"/>
          <a:sy n="108" d="100"/>
        </p:scale>
        <p:origin x="144"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4EF023-A732-4A4E-A8FB-240F3D1FABBB}" type="datetimeFigureOut">
              <a:rPr lang="en-US" smtClean="0"/>
              <a:t>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D61497-3438-4A57-A4F0-56E725182219}" type="slidenum">
              <a:rPr lang="en-US" smtClean="0"/>
              <a:t>‹#›</a:t>
            </a:fld>
            <a:endParaRPr lang="en-US"/>
          </a:p>
        </p:txBody>
      </p:sp>
    </p:spTree>
    <p:extLst>
      <p:ext uri="{BB962C8B-B14F-4D97-AF65-F5344CB8AC3E}">
        <p14:creationId xmlns:p14="http://schemas.microsoft.com/office/powerpoint/2010/main" val="2812592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1</a:t>
            </a:fld>
            <a:endParaRPr lang="en-US"/>
          </a:p>
        </p:txBody>
      </p:sp>
    </p:spTree>
    <p:extLst>
      <p:ext uri="{BB962C8B-B14F-4D97-AF65-F5344CB8AC3E}">
        <p14:creationId xmlns:p14="http://schemas.microsoft.com/office/powerpoint/2010/main" val="2182050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a:p>
            <a:endParaRPr lang="en-US" dirty="0"/>
          </a:p>
          <a:p>
            <a:r>
              <a:rPr lang="en-US" dirty="0"/>
              <a:t>Resilience</a:t>
            </a:r>
          </a:p>
          <a:p>
            <a:r>
              <a:rPr lang="en-US" dirty="0"/>
              <a:t>Because the application is divided up, one part of the application breaking or crashing does not (should not) necessarily affect the rest of the application.</a:t>
            </a:r>
          </a:p>
          <a:p>
            <a:endParaRPr lang="en-US" dirty="0"/>
          </a:p>
          <a:p>
            <a:r>
              <a:rPr lang="en-US" dirty="0"/>
              <a:t>Each of the services can be managed independently, isolated potential problem areas to individual services, and replacing or retiring services when deprecated or unused without affecting the overall structure and functionality.</a:t>
            </a:r>
          </a:p>
          <a:p>
            <a:endParaRPr lang="en-US" dirty="0"/>
          </a:p>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a:p>
            <a:endParaRPr lang="en-US" dirty="0"/>
          </a:p>
          <a:p>
            <a:r>
              <a:rPr lang="en-US" dirty="0"/>
              <a:t>Maintainability</a:t>
            </a:r>
          </a:p>
          <a:p>
            <a:r>
              <a:rPr lang="en-US" dirty="0"/>
              <a:t>Features can be rolled out or updated one at a time, instead of updating the entire stack.</a:t>
            </a:r>
          </a:p>
          <a:p>
            <a:endParaRPr lang="en-US" dirty="0"/>
          </a:p>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13</a:t>
            </a:fld>
            <a:endParaRPr lang="en-US"/>
          </a:p>
        </p:txBody>
      </p:sp>
    </p:spTree>
    <p:extLst>
      <p:ext uri="{BB962C8B-B14F-4D97-AF65-F5344CB8AC3E}">
        <p14:creationId xmlns:p14="http://schemas.microsoft.com/office/powerpoint/2010/main" val="1565564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a:p>
            <a:endParaRPr lang="en-US" dirty="0"/>
          </a:p>
          <a:p>
            <a:r>
              <a:rPr lang="en-US" dirty="0"/>
              <a:t>Resilience</a:t>
            </a:r>
          </a:p>
          <a:p>
            <a:r>
              <a:rPr lang="en-US" dirty="0"/>
              <a:t>Because the application is divided up, one part of the application breaking or crashing does not (should not) necessarily affect the rest of the application.</a:t>
            </a:r>
          </a:p>
          <a:p>
            <a:endParaRPr lang="en-US" dirty="0"/>
          </a:p>
          <a:p>
            <a:r>
              <a:rPr lang="en-US" dirty="0"/>
              <a:t>Each of the services can be managed independently, isolated potential problem areas to individual services, and replacing or retiring services when deprecated or unused without affecting the overall structure and functionality.</a:t>
            </a:r>
          </a:p>
          <a:p>
            <a:endParaRPr lang="en-US" dirty="0"/>
          </a:p>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a:p>
            <a:endParaRPr lang="en-US" dirty="0"/>
          </a:p>
          <a:p>
            <a:r>
              <a:rPr lang="en-US" dirty="0"/>
              <a:t>Maintainability</a:t>
            </a:r>
          </a:p>
          <a:p>
            <a:r>
              <a:rPr lang="en-US" dirty="0"/>
              <a:t>Features can be rolled out or updated one at a time, instead of updating the entire stack.</a:t>
            </a:r>
          </a:p>
          <a:p>
            <a:endParaRPr lang="en-US" dirty="0"/>
          </a:p>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14</a:t>
            </a:fld>
            <a:endParaRPr lang="en-US"/>
          </a:p>
        </p:txBody>
      </p:sp>
    </p:spTree>
    <p:extLst>
      <p:ext uri="{BB962C8B-B14F-4D97-AF65-F5344CB8AC3E}">
        <p14:creationId xmlns:p14="http://schemas.microsoft.com/office/powerpoint/2010/main" val="673286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15</a:t>
            </a:fld>
            <a:endParaRPr lang="en-US"/>
          </a:p>
        </p:txBody>
      </p:sp>
    </p:spTree>
    <p:extLst>
      <p:ext uri="{BB962C8B-B14F-4D97-AF65-F5344CB8AC3E}">
        <p14:creationId xmlns:p14="http://schemas.microsoft.com/office/powerpoint/2010/main" val="2024745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Get Hardware</a:t>
            </a:r>
          </a:p>
          <a:p>
            <a:pPr marL="228600" indent="-228600">
              <a:buAutoNum type="arabicPeriod"/>
            </a:pPr>
            <a:r>
              <a:rPr lang="en-US" dirty="0"/>
              <a:t>Get and install your operating system</a:t>
            </a:r>
          </a:p>
          <a:p>
            <a:pPr marL="228600" indent="-228600">
              <a:buAutoNum type="arabicPeriod"/>
            </a:pPr>
            <a:r>
              <a:rPr lang="en-US" dirty="0"/>
              <a:t>Get and install the application framework</a:t>
            </a:r>
          </a:p>
          <a:p>
            <a:pPr marL="228600" indent="-228600">
              <a:buAutoNum type="arabicPeriod"/>
            </a:pPr>
            <a:r>
              <a:rPr lang="en-US" dirty="0"/>
              <a:t>(No Click) Deploy code to the server</a:t>
            </a:r>
          </a:p>
          <a:p>
            <a:pPr marL="228600" indent="-228600">
              <a:buAutoNum type="arabicPeriod"/>
            </a:pPr>
            <a:r>
              <a:rPr lang="en-US" dirty="0"/>
              <a:t>Host all of this somewhere in your datacenter and make available to the Internet</a:t>
            </a:r>
          </a:p>
          <a:p>
            <a:pPr marL="228600" indent="-228600">
              <a:buAutoNum type="arabicPeriod"/>
            </a:pPr>
            <a:r>
              <a:rPr lang="en-US" dirty="0"/>
              <a:t>(No Click) Bunch of questions</a:t>
            </a:r>
          </a:p>
          <a:p>
            <a:pPr marL="228600" indent="-228600">
              <a:buAutoNum type="arabicPeriod"/>
            </a:pPr>
            <a:r>
              <a:rPr lang="en-US" dirty="0"/>
              <a:t>Backup for your apps</a:t>
            </a:r>
          </a:p>
          <a:p>
            <a:pPr marL="228600" indent="-228600">
              <a:buAutoNum type="arabicPeriod"/>
            </a:pPr>
            <a:r>
              <a:rPr lang="en-US" dirty="0"/>
              <a:t>Physical Security</a:t>
            </a:r>
          </a:p>
          <a:p>
            <a:pPr marL="228600" indent="-228600">
              <a:buAutoNum type="arabicPeriod"/>
            </a:pPr>
            <a:r>
              <a:rPr lang="en-US" dirty="0"/>
              <a:t>Scaling Up</a:t>
            </a:r>
          </a:p>
          <a:p>
            <a:pPr marL="228600" indent="-228600">
              <a:buAutoNum type="arabicPeriod"/>
            </a:pPr>
            <a:r>
              <a:rPr lang="en-US" dirty="0"/>
              <a:t>Monitoring (hardware and application)</a:t>
            </a:r>
          </a:p>
          <a:p>
            <a:pPr marL="228600" indent="-228600">
              <a:buAutoNum type="arabicPeriod"/>
            </a:pPr>
            <a:r>
              <a:rPr lang="en-US" dirty="0"/>
              <a:t>And so on</a:t>
            </a:r>
          </a:p>
          <a:p>
            <a:pPr marL="228600" indent="-228600">
              <a:buAutoNum type="arabicPeriod"/>
            </a:pPr>
            <a:r>
              <a:rPr lang="en-US" dirty="0"/>
              <a:t>(No Click) Really important questions – but not key to core competency</a:t>
            </a:r>
          </a:p>
        </p:txBody>
      </p:sp>
      <p:sp>
        <p:nvSpPr>
          <p:cNvPr id="4" name="Slide Number Placeholder 3"/>
          <p:cNvSpPr>
            <a:spLocks noGrp="1"/>
          </p:cNvSpPr>
          <p:nvPr>
            <p:ph type="sldNum" sz="quarter" idx="5"/>
          </p:nvPr>
        </p:nvSpPr>
        <p:spPr/>
        <p:txBody>
          <a:bodyPr/>
          <a:lstStyle/>
          <a:p>
            <a:fld id="{B366CD00-7841-4EFA-B0F7-5D43A28B1B59}" type="slidenum">
              <a:rPr lang="en-US" smtClean="0"/>
              <a:t>16</a:t>
            </a:fld>
            <a:endParaRPr lang="en-US"/>
          </a:p>
        </p:txBody>
      </p:sp>
    </p:spTree>
    <p:extLst>
      <p:ext uri="{BB962C8B-B14F-4D97-AF65-F5344CB8AC3E}">
        <p14:creationId xmlns:p14="http://schemas.microsoft.com/office/powerpoint/2010/main" val="748631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Get Hardware</a:t>
            </a:r>
          </a:p>
          <a:p>
            <a:pPr marL="228600" indent="-228600">
              <a:buAutoNum type="arabicPeriod"/>
            </a:pPr>
            <a:r>
              <a:rPr lang="en-US" dirty="0"/>
              <a:t>Get and install your operating system</a:t>
            </a:r>
          </a:p>
          <a:p>
            <a:pPr marL="228600" indent="-228600">
              <a:buAutoNum type="arabicPeriod"/>
            </a:pPr>
            <a:r>
              <a:rPr lang="en-US" dirty="0"/>
              <a:t>Get and install the application framework</a:t>
            </a:r>
          </a:p>
          <a:p>
            <a:pPr marL="228600" indent="-228600">
              <a:buAutoNum type="arabicPeriod"/>
            </a:pPr>
            <a:r>
              <a:rPr lang="en-US" dirty="0"/>
              <a:t>(No Click) Deploy code to the server</a:t>
            </a:r>
          </a:p>
          <a:p>
            <a:pPr marL="228600" indent="-228600">
              <a:buAutoNum type="arabicPeriod"/>
            </a:pPr>
            <a:r>
              <a:rPr lang="en-US" dirty="0"/>
              <a:t>Host all of this somewhere in your datacenter and make available to the Internet</a:t>
            </a:r>
          </a:p>
          <a:p>
            <a:pPr marL="228600" indent="-228600">
              <a:buAutoNum type="arabicPeriod"/>
            </a:pPr>
            <a:r>
              <a:rPr lang="en-US" dirty="0"/>
              <a:t>(No Click) Bunch of questions</a:t>
            </a:r>
          </a:p>
          <a:p>
            <a:pPr marL="228600" indent="-228600">
              <a:buAutoNum type="arabicPeriod"/>
            </a:pPr>
            <a:r>
              <a:rPr lang="en-US" dirty="0"/>
              <a:t>Backup for your apps</a:t>
            </a:r>
          </a:p>
          <a:p>
            <a:pPr marL="228600" indent="-228600">
              <a:buAutoNum type="arabicPeriod"/>
            </a:pPr>
            <a:r>
              <a:rPr lang="en-US" dirty="0"/>
              <a:t>Physical Security</a:t>
            </a:r>
          </a:p>
          <a:p>
            <a:pPr marL="228600" indent="-228600">
              <a:buAutoNum type="arabicPeriod"/>
            </a:pPr>
            <a:r>
              <a:rPr lang="en-US" dirty="0"/>
              <a:t>Scaling Up</a:t>
            </a:r>
          </a:p>
          <a:p>
            <a:pPr marL="228600" indent="-228600">
              <a:buAutoNum type="arabicPeriod"/>
            </a:pPr>
            <a:r>
              <a:rPr lang="en-US" dirty="0"/>
              <a:t>Monitoring (hardware and application)</a:t>
            </a:r>
          </a:p>
          <a:p>
            <a:pPr marL="228600" indent="-228600">
              <a:buAutoNum type="arabicPeriod"/>
            </a:pPr>
            <a:r>
              <a:rPr lang="en-US" dirty="0"/>
              <a:t>And so on</a:t>
            </a:r>
          </a:p>
          <a:p>
            <a:pPr marL="228600" indent="-228600">
              <a:buAutoNum type="arabicPeriod"/>
            </a:pPr>
            <a:r>
              <a:rPr lang="en-US" dirty="0"/>
              <a:t>(No Click) Really important questions – but not key to core competency</a:t>
            </a:r>
          </a:p>
        </p:txBody>
      </p:sp>
      <p:sp>
        <p:nvSpPr>
          <p:cNvPr id="4" name="Slide Number Placeholder 3"/>
          <p:cNvSpPr>
            <a:spLocks noGrp="1"/>
          </p:cNvSpPr>
          <p:nvPr>
            <p:ph type="sldNum" sz="quarter" idx="5"/>
          </p:nvPr>
        </p:nvSpPr>
        <p:spPr/>
        <p:txBody>
          <a:bodyPr/>
          <a:lstStyle/>
          <a:p>
            <a:fld id="{B366CD00-7841-4EFA-B0F7-5D43A28B1B59}" type="slidenum">
              <a:rPr lang="en-US" smtClean="0"/>
              <a:t>17</a:t>
            </a:fld>
            <a:endParaRPr lang="en-US"/>
          </a:p>
        </p:txBody>
      </p:sp>
    </p:spTree>
    <p:extLst>
      <p:ext uri="{BB962C8B-B14F-4D97-AF65-F5344CB8AC3E}">
        <p14:creationId xmlns:p14="http://schemas.microsoft.com/office/powerpoint/2010/main" val="150985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decisions are easily configurable</a:t>
            </a:r>
          </a:p>
          <a:p>
            <a:r>
              <a:rPr lang="en-US" dirty="0"/>
              <a:t>(Click) But still have to think about how to scale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19</a:t>
            </a:fld>
            <a:endParaRPr lang="en-US"/>
          </a:p>
        </p:txBody>
      </p:sp>
    </p:spTree>
    <p:extLst>
      <p:ext uri="{BB962C8B-B14F-4D97-AF65-F5344CB8AC3E}">
        <p14:creationId xmlns:p14="http://schemas.microsoft.com/office/powerpoint/2010/main" val="713388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Only Problem: </a:t>
            </a:r>
            <a:r>
              <a:rPr lang="en-US" dirty="0"/>
              <a:t>How to build you application to best solve business problem?</a:t>
            </a:r>
          </a:p>
        </p:txBody>
      </p:sp>
      <p:sp>
        <p:nvSpPr>
          <p:cNvPr id="4" name="Slide Number Placeholder 3"/>
          <p:cNvSpPr>
            <a:spLocks noGrp="1"/>
          </p:cNvSpPr>
          <p:nvPr>
            <p:ph type="sldNum" sz="quarter" idx="5"/>
          </p:nvPr>
        </p:nvSpPr>
        <p:spPr/>
        <p:txBody>
          <a:bodyPr/>
          <a:lstStyle/>
          <a:p>
            <a:fld id="{B366CD00-7841-4EFA-B0F7-5D43A28B1B59}" type="slidenum">
              <a:rPr lang="en-US" smtClean="0"/>
              <a:t>20</a:t>
            </a:fld>
            <a:endParaRPr lang="en-US"/>
          </a:p>
        </p:txBody>
      </p:sp>
    </p:spTree>
    <p:extLst>
      <p:ext uri="{BB962C8B-B14F-4D97-AF65-F5344CB8AC3E}">
        <p14:creationId xmlns:p14="http://schemas.microsoft.com/office/powerpoint/2010/main" val="251896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Only Problem: </a:t>
            </a:r>
            <a:r>
              <a:rPr lang="en-US" dirty="0"/>
              <a:t>How to build you application to best solve business problem?</a:t>
            </a:r>
          </a:p>
        </p:txBody>
      </p:sp>
      <p:sp>
        <p:nvSpPr>
          <p:cNvPr id="4" name="Slide Number Placeholder 3"/>
          <p:cNvSpPr>
            <a:spLocks noGrp="1"/>
          </p:cNvSpPr>
          <p:nvPr>
            <p:ph type="sldNum" sz="quarter" idx="5"/>
          </p:nvPr>
        </p:nvSpPr>
        <p:spPr/>
        <p:txBody>
          <a:bodyPr/>
          <a:lstStyle/>
          <a:p>
            <a:fld id="{B366CD00-7841-4EFA-B0F7-5D43A28B1B59}" type="slidenum">
              <a:rPr lang="en-US" smtClean="0"/>
              <a:t>21</a:t>
            </a:fld>
            <a:endParaRPr lang="en-US"/>
          </a:p>
        </p:txBody>
      </p:sp>
    </p:spTree>
    <p:extLst>
      <p:ext uri="{BB962C8B-B14F-4D97-AF65-F5344CB8AC3E}">
        <p14:creationId xmlns:p14="http://schemas.microsoft.com/office/powerpoint/2010/main" val="2809854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focus less on servers and more on the functionality and features of your solution.</a:t>
            </a:r>
          </a:p>
          <a:p>
            <a:endParaRPr lang="en-US" dirty="0"/>
          </a:p>
          <a:p>
            <a:r>
              <a:rPr lang="en-US" b="1" u="sng" dirty="0"/>
              <a:t>Abstraction</a:t>
            </a:r>
            <a:endParaRPr lang="en-US" b="0" u="none" dirty="0"/>
          </a:p>
          <a:p>
            <a:r>
              <a:rPr lang="en-US" b="0" i="0" dirty="0">
                <a:solidFill>
                  <a:srgbClr val="24292E"/>
                </a:solidFill>
                <a:effectLst/>
                <a:latin typeface="-apple-system"/>
              </a:rPr>
              <a:t>This is because serverless abstracts away servers so you do not need to worry about server configuration or scaling</a:t>
            </a:r>
            <a:endParaRPr lang="en-US" b="1" u="sng" dirty="0"/>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22</a:t>
            </a:fld>
            <a:endParaRPr lang="en-US"/>
          </a:p>
        </p:txBody>
      </p:sp>
    </p:spTree>
    <p:extLst>
      <p:ext uri="{BB962C8B-B14F-4D97-AF65-F5344CB8AC3E}">
        <p14:creationId xmlns:p14="http://schemas.microsoft.com/office/powerpoint/2010/main" val="1985540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Vendors run the entire backend</a:t>
            </a:r>
          </a:p>
          <a:p>
            <a:endParaRPr lang="en-US" dirty="0"/>
          </a:p>
          <a:p>
            <a:r>
              <a:rPr lang="en-US" dirty="0"/>
              <a:t>Providers often running code from several customers on single server at any given time (multitenancy)</a:t>
            </a:r>
          </a:p>
        </p:txBody>
      </p:sp>
      <p:sp>
        <p:nvSpPr>
          <p:cNvPr id="4" name="Slide Number Placeholder 3"/>
          <p:cNvSpPr>
            <a:spLocks noGrp="1"/>
          </p:cNvSpPr>
          <p:nvPr>
            <p:ph type="sldNum" sz="quarter" idx="5"/>
          </p:nvPr>
        </p:nvSpPr>
        <p:spPr/>
        <p:txBody>
          <a:bodyPr/>
          <a:lstStyle/>
          <a:p>
            <a:fld id="{B366CD00-7841-4EFA-B0F7-5D43A28B1B59}" type="slidenum">
              <a:rPr lang="en-US" smtClean="0"/>
              <a:t>36</a:t>
            </a:fld>
            <a:endParaRPr lang="en-US"/>
          </a:p>
        </p:txBody>
      </p:sp>
    </p:spTree>
    <p:extLst>
      <p:ext uri="{BB962C8B-B14F-4D97-AF65-F5344CB8AC3E}">
        <p14:creationId xmlns:p14="http://schemas.microsoft.com/office/powerpoint/2010/main" val="3445088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2</a:t>
            </a:fld>
            <a:endParaRPr lang="en-US"/>
          </a:p>
        </p:txBody>
      </p:sp>
    </p:spTree>
    <p:extLst>
      <p:ext uri="{BB962C8B-B14F-4D97-AF65-F5344CB8AC3E}">
        <p14:creationId xmlns:p14="http://schemas.microsoft.com/office/powerpoint/2010/main" val="8355374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37</a:t>
            </a:fld>
            <a:endParaRPr lang="en-US"/>
          </a:p>
        </p:txBody>
      </p:sp>
    </p:spTree>
    <p:extLst>
      <p:ext uri="{BB962C8B-B14F-4D97-AF65-F5344CB8AC3E}">
        <p14:creationId xmlns:p14="http://schemas.microsoft.com/office/powerpoint/2010/main" val="2066311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61497-3438-4A57-A4F0-56E725182219}" type="slidenum">
              <a:rPr lang="en-US" smtClean="0"/>
              <a:t>45</a:t>
            </a:fld>
            <a:endParaRPr lang="en-US"/>
          </a:p>
        </p:txBody>
      </p:sp>
    </p:spTree>
    <p:extLst>
      <p:ext uri="{BB962C8B-B14F-4D97-AF65-F5344CB8AC3E}">
        <p14:creationId xmlns:p14="http://schemas.microsoft.com/office/powerpoint/2010/main" val="2659811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taking an application, chopping it up into pieces, and running it as a collection of smaller parts instead of one monolithic whole.  That is basically what a microservices architecture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Monolithic Architecture — 3-Tier/N-Tier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part of the application breaks, the whole application might fail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Microservices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user’s perspective, an application built with microservices has a single interface and should work just the same as an application designed as one stack.  However, behind the scenes each microservice potentially has its own database and runs separately from the rest of the application.  In addition, microservices within the same application can be written in different languages and use different libraries.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3</a:t>
            </a:fld>
            <a:endParaRPr lang="en-US"/>
          </a:p>
        </p:txBody>
      </p:sp>
    </p:spTree>
    <p:extLst>
      <p:ext uri="{BB962C8B-B14F-4D97-AF65-F5344CB8AC3E}">
        <p14:creationId xmlns:p14="http://schemas.microsoft.com/office/powerpoint/2010/main" val="3169168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Anit</a:t>
            </a:r>
            <a:r>
              <a:rPr lang="en-US" dirty="0"/>
              <a:t>-pattern that might make sense: one database</a:t>
            </a:r>
          </a:p>
        </p:txBody>
      </p:sp>
      <p:sp>
        <p:nvSpPr>
          <p:cNvPr id="4" name="Slide Number Placeholder 3"/>
          <p:cNvSpPr>
            <a:spLocks noGrp="1"/>
          </p:cNvSpPr>
          <p:nvPr>
            <p:ph type="sldNum" sz="quarter" idx="5"/>
          </p:nvPr>
        </p:nvSpPr>
        <p:spPr/>
        <p:txBody>
          <a:bodyPr/>
          <a:lstStyle/>
          <a:p>
            <a:fld id="{B366CD00-7841-4EFA-B0F7-5D43A28B1B59}" type="slidenum">
              <a:rPr lang="en-US" smtClean="0"/>
              <a:t>4</a:t>
            </a:fld>
            <a:endParaRPr lang="en-US"/>
          </a:p>
        </p:txBody>
      </p:sp>
    </p:spTree>
    <p:extLst>
      <p:ext uri="{BB962C8B-B14F-4D97-AF65-F5344CB8AC3E}">
        <p14:creationId xmlns:p14="http://schemas.microsoft.com/office/powerpoint/2010/main" val="2142180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5</a:t>
            </a:fld>
            <a:endParaRPr lang="en-US"/>
          </a:p>
        </p:txBody>
      </p:sp>
    </p:spTree>
    <p:extLst>
      <p:ext uri="{BB962C8B-B14F-4D97-AF65-F5344CB8AC3E}">
        <p14:creationId xmlns:p14="http://schemas.microsoft.com/office/powerpoint/2010/main" val="16674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Resilience</a:t>
            </a:r>
          </a:p>
          <a:p>
            <a:r>
              <a:rPr lang="en-US" dirty="0"/>
              <a:t>Because the application is divided up, one part of the application breaking or crashing does not (should not) necessarily affect the rest of the application.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of the services can be managed independently, isolated potential problem areas to individual services, and replacing or retiring services when deprecated or unused without affecting the overall structure and functionality.</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7</a:t>
            </a:fld>
            <a:endParaRPr lang="en-US"/>
          </a:p>
        </p:txBody>
      </p:sp>
    </p:spTree>
    <p:extLst>
      <p:ext uri="{BB962C8B-B14F-4D97-AF65-F5344CB8AC3E}">
        <p14:creationId xmlns:p14="http://schemas.microsoft.com/office/powerpoint/2010/main" val="3502257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9</a:t>
            </a:fld>
            <a:endParaRPr lang="en-US"/>
          </a:p>
        </p:txBody>
      </p:sp>
    </p:spTree>
    <p:extLst>
      <p:ext uri="{BB962C8B-B14F-4D97-AF65-F5344CB8AC3E}">
        <p14:creationId xmlns:p14="http://schemas.microsoft.com/office/powerpoint/2010/main" val="4271924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11</a:t>
            </a:fld>
            <a:endParaRPr lang="en-US"/>
          </a:p>
        </p:txBody>
      </p:sp>
    </p:spTree>
    <p:extLst>
      <p:ext uri="{BB962C8B-B14F-4D97-AF65-F5344CB8AC3E}">
        <p14:creationId xmlns:p14="http://schemas.microsoft.com/office/powerpoint/2010/main" val="886014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a:p>
            <a:endParaRPr lang="en-US" dirty="0"/>
          </a:p>
        </p:txBody>
      </p:sp>
      <p:sp>
        <p:nvSpPr>
          <p:cNvPr id="4" name="Slide Number Placeholder 3"/>
          <p:cNvSpPr>
            <a:spLocks noGrp="1"/>
          </p:cNvSpPr>
          <p:nvPr>
            <p:ph type="sldNum" sz="quarter" idx="5"/>
          </p:nvPr>
        </p:nvSpPr>
        <p:spPr/>
        <p:txBody>
          <a:bodyPr/>
          <a:lstStyle/>
          <a:p>
            <a:fld id="{B366CD00-7841-4EFA-B0F7-5D43A28B1B59}" type="slidenum">
              <a:rPr lang="en-US" smtClean="0"/>
              <a:t>12</a:t>
            </a:fld>
            <a:endParaRPr lang="en-US"/>
          </a:p>
        </p:txBody>
      </p:sp>
    </p:spTree>
    <p:extLst>
      <p:ext uri="{BB962C8B-B14F-4D97-AF65-F5344CB8AC3E}">
        <p14:creationId xmlns:p14="http://schemas.microsoft.com/office/powerpoint/2010/main" val="621853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E90FC-AF64-F5AD-27B7-BC8DF55B53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3F83C5-F384-6C08-6CB0-BBEDDDA5CC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89514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3503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4130A-7CF0-B022-608F-10C1F1A113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9D4FE6-9F07-12F5-1882-F1B5B7FFEA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3142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7A6AD-7BCD-AF78-74C5-6F34B02B03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7" name="TextBox 6">
            <a:extLst>
              <a:ext uri="{FF2B5EF4-FFF2-40B4-BE49-F238E27FC236}">
                <a16:creationId xmlns:a16="http://schemas.microsoft.com/office/drawing/2014/main" id="{97D4490C-6ACC-FACC-FD2C-B05A07E9D38F}"/>
              </a:ext>
            </a:extLst>
          </p:cNvPr>
          <p:cNvSpPr txBox="1"/>
          <p:nvPr userDrawn="1"/>
        </p:nvSpPr>
        <p:spPr>
          <a:xfrm>
            <a:off x="831850" y="4601842"/>
            <a:ext cx="7190302" cy="369332"/>
          </a:xfrm>
          <a:prstGeom prst="rect">
            <a:avLst/>
          </a:prstGeom>
          <a:noFill/>
        </p:spPr>
        <p:txBody>
          <a:bodyPr wrap="none" rtlCol="0">
            <a:spAutoFit/>
          </a:bodyPr>
          <a:lstStyle/>
          <a:p>
            <a:r>
              <a:rPr lang="en-US" dirty="0"/>
              <a:t>Design and Develop a Serverless Event-Driven Microservice-Based Solution</a:t>
            </a:r>
          </a:p>
        </p:txBody>
      </p:sp>
    </p:spTree>
    <p:extLst>
      <p:ext uri="{BB962C8B-B14F-4D97-AF65-F5344CB8AC3E}">
        <p14:creationId xmlns:p14="http://schemas.microsoft.com/office/powerpoint/2010/main" val="656608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F94A7-6099-F8FA-0D50-4AF16ACD90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BE7D79-0DCA-1CA5-E433-7009FD1C22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9F665B-7DBB-4615-67CE-C44A561E6E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8420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1A13C-8EA1-1E9A-FDA6-FEE7BBFF34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E1F682-B496-4092-9EDC-76FC030F27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867329-E403-A65F-BE3C-0FF41E9260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2ED182-0FCD-9A0B-1599-51A40756F6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809879-E17E-51BE-2A96-72DF0FECE8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0807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C880D-E16F-9523-42CD-31EB6C7CF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2246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490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B5DB0-0BE5-96AC-CDB1-25D9562B82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D5051A-A734-DA01-BC95-CABDF91FC5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D86830-EDB2-AA70-C591-E24A339F21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00173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0F979-64BC-11CE-87C4-66A9C2E2B3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8C0548-5C63-42D5-BA32-CEB0EBC280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8209FA-554C-6B05-DAB9-018AE61DB6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63321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EECD31-3C8E-7E97-A991-8A2CA31402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65E3BEE-30F8-AA38-2519-F25D1CFF98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B602F000-033C-72BF-3A3D-1266D0BABD15}"/>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CA3B477F-5B00-4EF6-9D00-507DC0736E45}"/>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
        <p:nvSpPr>
          <p:cNvPr id="10" name="TextBox 9">
            <a:extLst>
              <a:ext uri="{FF2B5EF4-FFF2-40B4-BE49-F238E27FC236}">
                <a16:creationId xmlns:a16="http://schemas.microsoft.com/office/drawing/2014/main" id="{BD43F37B-E1F0-F80F-FE19-CEE026CC4EB4}"/>
              </a:ext>
            </a:extLst>
          </p:cNvPr>
          <p:cNvSpPr txBox="1"/>
          <p:nvPr userDrawn="1"/>
        </p:nvSpPr>
        <p:spPr>
          <a:xfrm>
            <a:off x="3672965" y="6479721"/>
            <a:ext cx="484607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A2A1A1"/>
                </a:solidFill>
              </a:rPr>
              <a:t>Design and Develop a Serverless Event-Driven Microservice-Based Solution</a:t>
            </a:r>
          </a:p>
        </p:txBody>
      </p:sp>
    </p:spTree>
    <p:extLst>
      <p:ext uri="{BB962C8B-B14F-4D97-AF65-F5344CB8AC3E}">
        <p14:creationId xmlns:p14="http://schemas.microsoft.com/office/powerpoint/2010/main" val="1623854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5FC1F9"/>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596829"/>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 Id="rId5" Type="http://schemas.openxmlformats.org/officeDocument/2006/relationships/image" Target="../media/image21.jpg"/><Relationship Id="rId4" Type="http://schemas.openxmlformats.org/officeDocument/2006/relationships/image" Target="../media/image20.jpeg"/></Relationships>
</file>

<file path=ppt/slides/_rels/slide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4836DB-0C2C-527E-D43E-40B9E2AE7F47}"/>
              </a:ext>
            </a:extLst>
          </p:cNvPr>
          <p:cNvSpPr txBox="1"/>
          <p:nvPr/>
        </p:nvSpPr>
        <p:spPr>
          <a:xfrm>
            <a:off x="9470101" y="6488668"/>
            <a:ext cx="2721899" cy="369332"/>
          </a:xfrm>
          <a:prstGeom prst="rect">
            <a:avLst/>
          </a:prstGeom>
          <a:noFill/>
        </p:spPr>
        <p:txBody>
          <a:bodyPr wrap="none" rtlCol="0">
            <a:spAutoFit/>
          </a:bodyPr>
          <a:lstStyle/>
          <a:p>
            <a:r>
              <a:rPr lang="en-US" dirty="0">
                <a:solidFill>
                  <a:srgbClr val="5FC1F9"/>
                </a:solidFill>
              </a:rPr>
              <a:t>04 – Architecture Concepts</a:t>
            </a:r>
          </a:p>
        </p:txBody>
      </p:sp>
    </p:spTree>
    <p:extLst>
      <p:ext uri="{BB962C8B-B14F-4D97-AF65-F5344CB8AC3E}">
        <p14:creationId xmlns:p14="http://schemas.microsoft.com/office/powerpoint/2010/main" val="287660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63FA0-884E-44A8-9C26-EF7DED73C0A4}"/>
              </a:ext>
            </a:extLst>
          </p:cNvPr>
          <p:cNvSpPr>
            <a:spLocks noGrp="1"/>
          </p:cNvSpPr>
          <p:nvPr>
            <p:ph type="title"/>
          </p:nvPr>
        </p:nvSpPr>
        <p:spPr/>
        <p:txBody>
          <a:bodyPr>
            <a:normAutofit/>
          </a:bodyPr>
          <a:lstStyle/>
          <a:p>
            <a:r>
              <a:rPr lang="en-US" dirty="0"/>
              <a:t>Advantages of Microservices</a:t>
            </a:r>
          </a:p>
        </p:txBody>
      </p:sp>
      <p:sp>
        <p:nvSpPr>
          <p:cNvPr id="3" name="Rectangle: Rounded Corners 2">
            <a:extLst>
              <a:ext uri="{FF2B5EF4-FFF2-40B4-BE49-F238E27FC236}">
                <a16:creationId xmlns:a16="http://schemas.microsoft.com/office/drawing/2014/main" id="{FC3BFCF3-F116-46F9-8C12-D0D56873AD82}"/>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4" name="Rectangle: Rounded Corners 3">
            <a:extLst>
              <a:ext uri="{FF2B5EF4-FFF2-40B4-BE49-F238E27FC236}">
                <a16:creationId xmlns:a16="http://schemas.microsoft.com/office/drawing/2014/main" id="{55A2F7A9-449C-4DAF-BE22-648E86EAD099}"/>
              </a:ext>
            </a:extLst>
          </p:cNvPr>
          <p:cNvSpPr/>
          <p:nvPr/>
        </p:nvSpPr>
        <p:spPr>
          <a:xfrm>
            <a:off x="4527630"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5" name="Rectangle: Rounded Corners 4">
            <a:extLst>
              <a:ext uri="{FF2B5EF4-FFF2-40B4-BE49-F238E27FC236}">
                <a16:creationId xmlns:a16="http://schemas.microsoft.com/office/drawing/2014/main" id="{1D438673-C21E-41A7-955F-F3E8A6222207}"/>
              </a:ext>
            </a:extLst>
          </p:cNvPr>
          <p:cNvSpPr/>
          <p:nvPr/>
        </p:nvSpPr>
        <p:spPr>
          <a:xfrm>
            <a:off x="4527630" y="3339288"/>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8895E003-B089-410A-9F13-41565D03E98D}"/>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7" name="Rectangle: Rounded Corners 6">
            <a:extLst>
              <a:ext uri="{FF2B5EF4-FFF2-40B4-BE49-F238E27FC236}">
                <a16:creationId xmlns:a16="http://schemas.microsoft.com/office/drawing/2014/main" id="{4027E779-AFA6-4655-BA70-31FD9369277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Tree>
    <p:extLst>
      <p:ext uri="{BB962C8B-B14F-4D97-AF65-F5344CB8AC3E}">
        <p14:creationId xmlns:p14="http://schemas.microsoft.com/office/powerpoint/2010/main" val="46381662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138 -0.21158 " pathEditMode="relative" rAng="0" ptsTypes="AA">
                                      <p:cBhvr>
                                        <p:cTn id="6" dur="1000" fill="hold"/>
                                        <p:tgtEl>
                                          <p:spTgt spid="5"/>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2.96296E-6 L 0.2832 -0.21343 " pathEditMode="relative" rAng="0" ptsTypes="AA">
                                      <p:cBhvr>
                                        <p:cTn id="8" dur="1000" fill="hold"/>
                                        <p:tgtEl>
                                          <p:spTgt spid="4"/>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2716-4451-4728-8E28-241D97937905}"/>
              </a:ext>
            </a:extLst>
          </p:cNvPr>
          <p:cNvSpPr>
            <a:spLocks noGrp="1"/>
          </p:cNvSpPr>
          <p:nvPr>
            <p:ph type="title"/>
          </p:nvPr>
        </p:nvSpPr>
        <p:spPr/>
        <p:txBody>
          <a:bodyPr>
            <a:normAutofit/>
          </a:bodyPr>
          <a:lstStyle/>
          <a:p>
            <a:r>
              <a:rPr lang="en-US" dirty="0"/>
              <a:t>Advantages of Microservices</a:t>
            </a:r>
          </a:p>
        </p:txBody>
      </p:sp>
      <p:sp>
        <p:nvSpPr>
          <p:cNvPr id="4" name="Rectangle: Rounded Corners 3">
            <a:extLst>
              <a:ext uri="{FF2B5EF4-FFF2-40B4-BE49-F238E27FC236}">
                <a16:creationId xmlns:a16="http://schemas.microsoft.com/office/drawing/2014/main" id="{CCDAF5A7-1A4E-4F82-9936-FB838BF0E85F}"/>
              </a:ext>
            </a:extLst>
          </p:cNvPr>
          <p:cNvSpPr/>
          <p:nvPr/>
        </p:nvSpPr>
        <p:spPr>
          <a:xfrm>
            <a:off x="4516962"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5" name="Rectangle: Rounded Corners 4">
            <a:extLst>
              <a:ext uri="{FF2B5EF4-FFF2-40B4-BE49-F238E27FC236}">
                <a16:creationId xmlns:a16="http://schemas.microsoft.com/office/drawing/2014/main" id="{0DDFBE65-1594-4D72-ACE6-190C828A704F}"/>
              </a:ext>
            </a:extLst>
          </p:cNvPr>
          <p:cNvSpPr/>
          <p:nvPr/>
        </p:nvSpPr>
        <p:spPr>
          <a:xfrm>
            <a:off x="4516961"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6" name="Rectangle: Rounded Corners 5">
            <a:extLst>
              <a:ext uri="{FF2B5EF4-FFF2-40B4-BE49-F238E27FC236}">
                <a16:creationId xmlns:a16="http://schemas.microsoft.com/office/drawing/2014/main" id="{BC7BE4F7-F5CC-4290-BE66-B4715E7850A2}"/>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7" name="Rectangle: Rounded Corners 6">
            <a:extLst>
              <a:ext uri="{FF2B5EF4-FFF2-40B4-BE49-F238E27FC236}">
                <a16:creationId xmlns:a16="http://schemas.microsoft.com/office/drawing/2014/main" id="{329DAA5B-811E-4EE4-A10E-1D31A9F37827}"/>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8" name="Rectangle: Rounded Corners 7">
            <a:extLst>
              <a:ext uri="{FF2B5EF4-FFF2-40B4-BE49-F238E27FC236}">
                <a16:creationId xmlns:a16="http://schemas.microsoft.com/office/drawing/2014/main" id="{46451912-9BBF-4DA3-B869-DAA276D3804D}"/>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3" name="Rectangle: Rounded Corners 2">
            <a:extLst>
              <a:ext uri="{FF2B5EF4-FFF2-40B4-BE49-F238E27FC236}">
                <a16:creationId xmlns:a16="http://schemas.microsoft.com/office/drawing/2014/main" id="{8197F671-613D-4007-A56F-26FBE1B1D69A}"/>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37827086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45833E-6 2.96296E-6 L -0.15365 0.06504 " pathEditMode="relative" rAng="0" ptsTypes="AA">
                                      <p:cBhvr>
                                        <p:cTn id="6" dur="1000" fill="hold"/>
                                        <p:tgtEl>
                                          <p:spTgt spid="5"/>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1.45833E-6 2.96296E-6 L -0.15365 0.06504 " pathEditMode="relative" rAng="0" ptsTypes="AA">
                                      <p:cBhvr>
                                        <p:cTn id="8" dur="1000" fill="hold"/>
                                        <p:tgtEl>
                                          <p:spTgt spid="4"/>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F488-E077-4159-8FF5-F5BDFAE292A8}"/>
              </a:ext>
            </a:extLst>
          </p:cNvPr>
          <p:cNvSpPr>
            <a:spLocks noGrp="1"/>
          </p:cNvSpPr>
          <p:nvPr>
            <p:ph type="title"/>
          </p:nvPr>
        </p:nvSpPr>
        <p:spPr/>
        <p:txBody>
          <a:bodyPr>
            <a:normAutofit/>
          </a:bodyPr>
          <a:lstStyle/>
          <a:p>
            <a:r>
              <a:rPr lang="en-US" dirty="0"/>
              <a:t>Advantages of Microservices</a:t>
            </a:r>
          </a:p>
        </p:txBody>
      </p:sp>
      <p:sp>
        <p:nvSpPr>
          <p:cNvPr id="3" name="Rectangle: Rounded Corners 2">
            <a:extLst>
              <a:ext uri="{FF2B5EF4-FFF2-40B4-BE49-F238E27FC236}">
                <a16:creationId xmlns:a16="http://schemas.microsoft.com/office/drawing/2014/main" id="{E35F18FF-78AD-40DC-A6BF-EE2EB8A4C845}"/>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D670FFE8-33BF-45EE-AE85-5062FF14A730}"/>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B6458B15-EE32-469B-9663-A5ED023E6DB2}"/>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CA9AC0BD-B2C1-40F1-8335-ECEA649788D2}"/>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62696189-304C-4805-AC06-87B21434D2E0}"/>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3893286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8FE8-0EA9-4C61-BFB5-19B20FC33D56}"/>
              </a:ext>
            </a:extLst>
          </p:cNvPr>
          <p:cNvSpPr>
            <a:spLocks noGrp="1"/>
          </p:cNvSpPr>
          <p:nvPr>
            <p:ph type="title"/>
          </p:nvPr>
        </p:nvSpPr>
        <p:spPr/>
        <p:txBody>
          <a:bodyPr>
            <a:normAutofit/>
          </a:bodyPr>
          <a:lstStyle/>
          <a:p>
            <a:r>
              <a:rPr lang="en-US" dirty="0"/>
              <a:t>Advantages of Microservices</a:t>
            </a:r>
          </a:p>
        </p:txBody>
      </p:sp>
      <p:sp>
        <p:nvSpPr>
          <p:cNvPr id="3" name="Rectangle: Rounded Corners 2">
            <a:extLst>
              <a:ext uri="{FF2B5EF4-FFF2-40B4-BE49-F238E27FC236}">
                <a16:creationId xmlns:a16="http://schemas.microsoft.com/office/drawing/2014/main" id="{49188CFE-7DEE-4A5E-802F-1741C03F816B}"/>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DFE69BF1-C5CC-4103-8237-67F0A9559BF8}"/>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D4F7BCBA-FF0C-470B-951A-D21D2B57630B}"/>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6" name="Rectangle: Rounded Corners 5">
            <a:extLst>
              <a:ext uri="{FF2B5EF4-FFF2-40B4-BE49-F238E27FC236}">
                <a16:creationId xmlns:a16="http://schemas.microsoft.com/office/drawing/2014/main" id="{0B3C7E8E-5872-458E-8404-2011A3BB709D}"/>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3D8A4623-4D72-4138-BC89-6F3237C730DB}"/>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8" name="Rectangle: Rounded Corners 7">
            <a:extLst>
              <a:ext uri="{FF2B5EF4-FFF2-40B4-BE49-F238E27FC236}">
                <a16:creationId xmlns:a16="http://schemas.microsoft.com/office/drawing/2014/main" id="{FF89FDE4-125B-4B0D-9BD3-7329FB42AFEC}"/>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Flexibility</a:t>
            </a:r>
          </a:p>
        </p:txBody>
      </p:sp>
      <p:sp>
        <p:nvSpPr>
          <p:cNvPr id="9" name="Rectangle: Rounded Corners 8">
            <a:extLst>
              <a:ext uri="{FF2B5EF4-FFF2-40B4-BE49-F238E27FC236}">
                <a16:creationId xmlns:a16="http://schemas.microsoft.com/office/drawing/2014/main" id="{8433BA5D-8D40-47F1-9977-AC4AC57E77DA}"/>
              </a:ext>
            </a:extLst>
          </p:cNvPr>
          <p:cNvSpPr/>
          <p:nvPr/>
        </p:nvSpPr>
        <p:spPr>
          <a:xfrm>
            <a:off x="4527628"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
        <p:nvSpPr>
          <p:cNvPr id="10" name="Rectangle: Rounded Corners 9">
            <a:extLst>
              <a:ext uri="{FF2B5EF4-FFF2-40B4-BE49-F238E27FC236}">
                <a16:creationId xmlns:a16="http://schemas.microsoft.com/office/drawing/2014/main" id="{F86AF806-8535-4B1B-849A-B10051F1A69D}"/>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11" name="Rectangle: Rounded Corners 10">
            <a:extLst>
              <a:ext uri="{FF2B5EF4-FFF2-40B4-BE49-F238E27FC236}">
                <a16:creationId xmlns:a16="http://schemas.microsoft.com/office/drawing/2014/main" id="{5655240C-2F3C-4125-BCDC-C99AAF27BD9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12" name="Rectangle: Rounded Corners 11">
            <a:extLst>
              <a:ext uri="{FF2B5EF4-FFF2-40B4-BE49-F238E27FC236}">
                <a16:creationId xmlns:a16="http://schemas.microsoft.com/office/drawing/2014/main" id="{0D39DB3A-CB7E-477D-97D1-F54AC479102E}"/>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Tree>
    <p:extLst>
      <p:ext uri="{BB962C8B-B14F-4D97-AF65-F5344CB8AC3E}">
        <p14:creationId xmlns:p14="http://schemas.microsoft.com/office/powerpoint/2010/main" val="27805539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342 " pathEditMode="relative" rAng="0" ptsTypes="AA">
                                      <p:cBhvr>
                                        <p:cTn id="6" dur="1000" fill="hold"/>
                                        <p:tgtEl>
                                          <p:spTgt spid="9"/>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8"/>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8" grpId="1" animBg="1"/>
      <p:bldP spid="9" grpId="0" animBg="1"/>
      <p:bldP spid="9" grpId="1" animBg="1"/>
      <p:bldP spid="10"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9E9F4-7B60-43F7-AAC2-4DEF0995AD85}"/>
              </a:ext>
            </a:extLst>
          </p:cNvPr>
          <p:cNvSpPr>
            <a:spLocks noGrp="1"/>
          </p:cNvSpPr>
          <p:nvPr>
            <p:ph type="title"/>
          </p:nvPr>
        </p:nvSpPr>
        <p:spPr/>
        <p:txBody>
          <a:bodyPr>
            <a:normAutofit/>
          </a:bodyPr>
          <a:lstStyle/>
          <a:p>
            <a:r>
              <a:rPr lang="en-US" dirty="0"/>
              <a:t>Advantages of Microservices</a:t>
            </a:r>
          </a:p>
        </p:txBody>
      </p:sp>
      <p:sp>
        <p:nvSpPr>
          <p:cNvPr id="3" name="Rectangle: Rounded Corners 2">
            <a:extLst>
              <a:ext uri="{FF2B5EF4-FFF2-40B4-BE49-F238E27FC236}">
                <a16:creationId xmlns:a16="http://schemas.microsoft.com/office/drawing/2014/main" id="{448BE154-AEE9-4F7D-88AF-4268528DBD9A}"/>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55A1E693-8D34-4516-BBEF-89FF2F32E41D}"/>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C5F4FC80-4E06-47EA-B70E-F95A7CAEC4CC}"/>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6" name="Rectangle: Rounded Corners 5">
            <a:extLst>
              <a:ext uri="{FF2B5EF4-FFF2-40B4-BE49-F238E27FC236}">
                <a16:creationId xmlns:a16="http://schemas.microsoft.com/office/drawing/2014/main" id="{D96E2FF1-B1AE-4A29-9960-AC162EB3C501}"/>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94948C56-70D8-4AFF-B882-72EE918FD44B}"/>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1512871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5E4EF-6C17-5A2D-0E96-2A7DDF015999}"/>
              </a:ext>
            </a:extLst>
          </p:cNvPr>
          <p:cNvSpPr>
            <a:spLocks noGrp="1"/>
          </p:cNvSpPr>
          <p:nvPr>
            <p:ph type="ctrTitle"/>
          </p:nvPr>
        </p:nvSpPr>
        <p:spPr/>
        <p:txBody>
          <a:bodyPr>
            <a:normAutofit/>
          </a:bodyPr>
          <a:lstStyle/>
          <a:p>
            <a:r>
              <a:rPr lang="en-US" dirty="0"/>
              <a:t>Serverless</a:t>
            </a:r>
          </a:p>
        </p:txBody>
      </p:sp>
      <p:sp>
        <p:nvSpPr>
          <p:cNvPr id="3" name="Subtitle 2">
            <a:extLst>
              <a:ext uri="{FF2B5EF4-FFF2-40B4-BE49-F238E27FC236}">
                <a16:creationId xmlns:a16="http://schemas.microsoft.com/office/drawing/2014/main" id="{A25B027C-0980-991C-5EE5-B15ACE72C582}"/>
              </a:ext>
            </a:extLst>
          </p:cNvPr>
          <p:cNvSpPr>
            <a:spLocks noGrp="1"/>
          </p:cNvSpPr>
          <p:nvPr>
            <p:ph type="subTitle" idx="1"/>
          </p:nvPr>
        </p:nvSpPr>
        <p:spPr/>
        <p:txBody>
          <a:bodyPr/>
          <a:lstStyle/>
          <a:p>
            <a:r>
              <a:rPr lang="en-US" dirty="0"/>
              <a:t>Design and Develop a Serverless Event-Driven Microservice-Based Solution</a:t>
            </a:r>
          </a:p>
        </p:txBody>
      </p:sp>
    </p:spTree>
    <p:extLst>
      <p:ext uri="{BB962C8B-B14F-4D97-AF65-F5344CB8AC3E}">
        <p14:creationId xmlns:p14="http://schemas.microsoft.com/office/powerpoint/2010/main" val="746295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4922-1870-4FEF-8AE5-8EB0BC5B7220}"/>
              </a:ext>
            </a:extLst>
          </p:cNvPr>
          <p:cNvSpPr>
            <a:spLocks noGrp="1"/>
          </p:cNvSpPr>
          <p:nvPr>
            <p:ph type="title"/>
          </p:nvPr>
        </p:nvSpPr>
        <p:spPr/>
        <p:txBody>
          <a:bodyPr>
            <a:normAutofit/>
          </a:bodyPr>
          <a:lstStyle/>
          <a:p>
            <a:r>
              <a:rPr lang="en-US" dirty="0"/>
              <a:t>The evolution of application platforms</a:t>
            </a:r>
          </a:p>
        </p:txBody>
      </p:sp>
      <p:grpSp>
        <p:nvGrpSpPr>
          <p:cNvPr id="39" name="Group 38">
            <a:extLst>
              <a:ext uri="{FF2B5EF4-FFF2-40B4-BE49-F238E27FC236}">
                <a16:creationId xmlns:a16="http://schemas.microsoft.com/office/drawing/2014/main" id="{30408486-9DA2-441B-B597-167FE3329CE9}"/>
              </a:ext>
            </a:extLst>
          </p:cNvPr>
          <p:cNvGrpSpPr/>
          <p:nvPr/>
        </p:nvGrpSpPr>
        <p:grpSpPr>
          <a:xfrm>
            <a:off x="2398511" y="3029521"/>
            <a:ext cx="1583138" cy="1198436"/>
            <a:chOff x="2398511" y="3029521"/>
            <a:chExt cx="1583138" cy="1198436"/>
          </a:xfrm>
        </p:grpSpPr>
        <p:pic>
          <p:nvPicPr>
            <p:cNvPr id="5124" name="Picture 4" descr="See the source image">
              <a:extLst>
                <a:ext uri="{FF2B5EF4-FFF2-40B4-BE49-F238E27FC236}">
                  <a16:creationId xmlns:a16="http://schemas.microsoft.com/office/drawing/2014/main" id="{C7EE5248-1B45-4861-A863-7AD9D083F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See the source image">
              <a:extLst>
                <a:ext uri="{FF2B5EF4-FFF2-40B4-BE49-F238E27FC236}">
                  <a16:creationId xmlns:a16="http://schemas.microsoft.com/office/drawing/2014/main" id="{91CB5879-5626-4DA4-A086-C38DB5DC0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pic>
        <p:nvPicPr>
          <p:cNvPr id="5128" name="Picture 8" descr="See the source image">
            <a:extLst>
              <a:ext uri="{FF2B5EF4-FFF2-40B4-BE49-F238E27FC236}">
                <a16:creationId xmlns:a16="http://schemas.microsoft.com/office/drawing/2014/main" id="{79BA49B8-C515-4A34-8D2E-24E0180E92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3559" y="2886559"/>
            <a:ext cx="1084882" cy="1084882"/>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4A8AB046-0AB8-454C-82EF-816E6BE2D055}"/>
              </a:ext>
            </a:extLst>
          </p:cNvPr>
          <p:cNvGrpSpPr/>
          <p:nvPr/>
        </p:nvGrpSpPr>
        <p:grpSpPr>
          <a:xfrm>
            <a:off x="8321746" y="2900535"/>
            <a:ext cx="1731135" cy="1233310"/>
            <a:chOff x="8321746" y="2900535"/>
            <a:chExt cx="1731135" cy="1233310"/>
          </a:xfrm>
        </p:grpSpPr>
        <p:pic>
          <p:nvPicPr>
            <p:cNvPr id="5130" name="Picture 10" descr="See the source image">
              <a:extLst>
                <a:ext uri="{FF2B5EF4-FFF2-40B4-BE49-F238E27FC236}">
                  <a16:creationId xmlns:a16="http://schemas.microsoft.com/office/drawing/2014/main" id="{60724B0F-05B0-4DF1-998B-E051CC2EFA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See the source image">
              <a:extLst>
                <a:ext uri="{FF2B5EF4-FFF2-40B4-BE49-F238E27FC236}">
                  <a16:creationId xmlns:a16="http://schemas.microsoft.com/office/drawing/2014/main" id="{474DBA7D-1635-4B95-B453-D499F4D17D0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See the source image">
              <a:extLst>
                <a:ext uri="{FF2B5EF4-FFF2-40B4-BE49-F238E27FC236}">
                  <a16:creationId xmlns:a16="http://schemas.microsoft.com/office/drawing/2014/main" id="{7945A570-5ED0-42A7-83ED-748ACA6BD18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TextBox 37">
            <a:extLst>
              <a:ext uri="{FF2B5EF4-FFF2-40B4-BE49-F238E27FC236}">
                <a16:creationId xmlns:a16="http://schemas.microsoft.com/office/drawing/2014/main" id="{454AAE3E-8C40-4619-AEA4-ACDDE41743A7}"/>
              </a:ext>
            </a:extLst>
          </p:cNvPr>
          <p:cNvSpPr txBox="1"/>
          <p:nvPr/>
        </p:nvSpPr>
        <p:spPr>
          <a:xfrm>
            <a:off x="295656" y="923544"/>
            <a:ext cx="1764714" cy="369332"/>
          </a:xfrm>
          <a:prstGeom prst="rect">
            <a:avLst/>
          </a:prstGeom>
          <a:noFill/>
        </p:spPr>
        <p:txBody>
          <a:bodyPr wrap="none" rtlCol="0">
            <a:spAutoFit/>
          </a:bodyPr>
          <a:lstStyle/>
          <a:p>
            <a:r>
              <a:rPr lang="en-US" dirty="0">
                <a:latin typeface="Kamerik205 8" panose="020B0803030600020004" pitchFamily="34" charset="0"/>
              </a:rPr>
              <a:t>On-Premises</a:t>
            </a:r>
          </a:p>
        </p:txBody>
      </p:sp>
      <p:sp>
        <p:nvSpPr>
          <p:cNvPr id="41" name="Cloud 40">
            <a:extLst>
              <a:ext uri="{FF2B5EF4-FFF2-40B4-BE49-F238E27FC236}">
                <a16:creationId xmlns:a16="http://schemas.microsoft.com/office/drawing/2014/main" id="{AEEFA247-4117-4134-9D52-ADDC5F13C00B}"/>
              </a:ext>
            </a:extLst>
          </p:cNvPr>
          <p:cNvSpPr/>
          <p:nvPr/>
        </p:nvSpPr>
        <p:spPr>
          <a:xfrm>
            <a:off x="5471556" y="4684735"/>
            <a:ext cx="1227551" cy="676656"/>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2" name="TextBox 41">
            <a:extLst>
              <a:ext uri="{FF2B5EF4-FFF2-40B4-BE49-F238E27FC236}">
                <a16:creationId xmlns:a16="http://schemas.microsoft.com/office/drawing/2014/main" id="{3E12CE36-8667-440D-8CE0-084BAEA8F30E}"/>
              </a:ext>
            </a:extLst>
          </p:cNvPr>
          <p:cNvSpPr txBox="1"/>
          <p:nvPr/>
        </p:nvSpPr>
        <p:spPr>
          <a:xfrm rot="19838304">
            <a:off x="200417" y="1722295"/>
            <a:ext cx="1754648" cy="523220"/>
          </a:xfrm>
          <a:prstGeom prst="rect">
            <a:avLst/>
          </a:prstGeom>
          <a:noFill/>
        </p:spPr>
        <p:txBody>
          <a:bodyPr wrap="none" rtlCol="0">
            <a:spAutoFit/>
          </a:bodyPr>
          <a:lstStyle/>
          <a:p>
            <a:r>
              <a:rPr lang="en-US" sz="1400" dirty="0"/>
              <a:t>What media should I</a:t>
            </a:r>
          </a:p>
          <a:p>
            <a:r>
              <a:rPr lang="en-US" sz="1400" dirty="0"/>
              <a:t>use to keep </a:t>
            </a:r>
            <a:r>
              <a:rPr lang="en-US" sz="1400" b="1" dirty="0"/>
              <a:t>backups?</a:t>
            </a:r>
            <a:endParaRPr lang="en-US" sz="1400" dirty="0"/>
          </a:p>
        </p:txBody>
      </p:sp>
      <p:sp>
        <p:nvSpPr>
          <p:cNvPr id="52" name="TextBox 51">
            <a:extLst>
              <a:ext uri="{FF2B5EF4-FFF2-40B4-BE49-F238E27FC236}">
                <a16:creationId xmlns:a16="http://schemas.microsoft.com/office/drawing/2014/main" id="{D0B1FF12-B381-4447-BEF5-16FDD3128C5A}"/>
              </a:ext>
            </a:extLst>
          </p:cNvPr>
          <p:cNvSpPr txBox="1"/>
          <p:nvPr/>
        </p:nvSpPr>
        <p:spPr>
          <a:xfrm rot="20615167">
            <a:off x="8777239" y="2289410"/>
            <a:ext cx="1610569" cy="523220"/>
          </a:xfrm>
          <a:prstGeom prst="rect">
            <a:avLst/>
          </a:prstGeom>
          <a:noFill/>
        </p:spPr>
        <p:txBody>
          <a:bodyPr wrap="none" rtlCol="0">
            <a:spAutoFit/>
          </a:bodyPr>
          <a:lstStyle/>
          <a:p>
            <a:r>
              <a:rPr lang="en-US" sz="1400" dirty="0"/>
              <a:t>How often should I</a:t>
            </a:r>
          </a:p>
          <a:p>
            <a:r>
              <a:rPr lang="en-US" sz="1400" dirty="0"/>
              <a:t> </a:t>
            </a:r>
            <a:r>
              <a:rPr lang="en-US" sz="1400" b="1" dirty="0"/>
              <a:t>backup</a:t>
            </a:r>
            <a:r>
              <a:rPr lang="en-US" sz="1400" dirty="0"/>
              <a:t> my </a:t>
            </a:r>
            <a:r>
              <a:rPr lang="en-US" sz="1400" b="1" dirty="0"/>
              <a:t>server?</a:t>
            </a:r>
            <a:endParaRPr lang="en-US" sz="1400" dirty="0"/>
          </a:p>
        </p:txBody>
      </p:sp>
      <p:sp>
        <p:nvSpPr>
          <p:cNvPr id="53" name="TextBox 52">
            <a:extLst>
              <a:ext uri="{FF2B5EF4-FFF2-40B4-BE49-F238E27FC236}">
                <a16:creationId xmlns:a16="http://schemas.microsoft.com/office/drawing/2014/main" id="{F8D61FFE-9C99-4EBF-BB1F-2B86FC93F736}"/>
              </a:ext>
            </a:extLst>
          </p:cNvPr>
          <p:cNvSpPr txBox="1"/>
          <p:nvPr/>
        </p:nvSpPr>
        <p:spPr>
          <a:xfrm rot="1269504">
            <a:off x="9932571" y="2981362"/>
            <a:ext cx="1541704" cy="523220"/>
          </a:xfrm>
          <a:prstGeom prst="rect">
            <a:avLst/>
          </a:prstGeom>
          <a:noFill/>
        </p:spPr>
        <p:txBody>
          <a:bodyPr wrap="none" rtlCol="0">
            <a:spAutoFit/>
          </a:bodyPr>
          <a:lstStyle/>
          <a:p>
            <a:pPr algn="ctr"/>
            <a:r>
              <a:rPr lang="en-US" sz="1400" dirty="0"/>
              <a:t>Are my </a:t>
            </a:r>
            <a:r>
              <a:rPr lang="en-US" sz="1400" b="1" dirty="0"/>
              <a:t>servers</a:t>
            </a:r>
            <a:r>
              <a:rPr lang="en-US" sz="1400" dirty="0"/>
              <a:t> in</a:t>
            </a:r>
          </a:p>
          <a:p>
            <a:pPr algn="ctr"/>
            <a:r>
              <a:rPr lang="en-US" sz="1400" dirty="0"/>
              <a:t> a </a:t>
            </a:r>
            <a:r>
              <a:rPr lang="en-US" sz="1400" b="1" dirty="0"/>
              <a:t>secure</a:t>
            </a:r>
            <a:r>
              <a:rPr lang="en-US" sz="1400" dirty="0"/>
              <a:t> location?</a:t>
            </a:r>
          </a:p>
        </p:txBody>
      </p:sp>
      <p:sp>
        <p:nvSpPr>
          <p:cNvPr id="54" name="TextBox 53">
            <a:extLst>
              <a:ext uri="{FF2B5EF4-FFF2-40B4-BE49-F238E27FC236}">
                <a16:creationId xmlns:a16="http://schemas.microsoft.com/office/drawing/2014/main" id="{6101C042-9C96-49AF-A0CC-01C39C685D8B}"/>
              </a:ext>
            </a:extLst>
          </p:cNvPr>
          <p:cNvSpPr txBox="1"/>
          <p:nvPr/>
        </p:nvSpPr>
        <p:spPr>
          <a:xfrm>
            <a:off x="2329127" y="4452755"/>
            <a:ext cx="1612173" cy="523220"/>
          </a:xfrm>
          <a:prstGeom prst="rect">
            <a:avLst/>
          </a:prstGeom>
          <a:noFill/>
        </p:spPr>
        <p:txBody>
          <a:bodyPr wrap="none" rtlCol="0">
            <a:spAutoFit/>
          </a:bodyPr>
          <a:lstStyle/>
          <a:p>
            <a:pPr algn="ctr"/>
            <a:r>
              <a:rPr lang="en-US" sz="1400" dirty="0"/>
              <a:t>Who has </a:t>
            </a:r>
            <a:r>
              <a:rPr lang="en-US" sz="1400" b="1" dirty="0"/>
              <a:t>physical</a:t>
            </a:r>
          </a:p>
          <a:p>
            <a:pPr algn="ctr"/>
            <a:r>
              <a:rPr lang="en-US" sz="1400" dirty="0"/>
              <a:t>access my </a:t>
            </a:r>
            <a:r>
              <a:rPr lang="en-US" sz="1400" b="1" dirty="0"/>
              <a:t>servers?</a:t>
            </a:r>
            <a:endParaRPr lang="en-US" sz="1400" dirty="0"/>
          </a:p>
        </p:txBody>
      </p:sp>
      <p:sp>
        <p:nvSpPr>
          <p:cNvPr id="55" name="TextBox 54">
            <a:extLst>
              <a:ext uri="{FF2B5EF4-FFF2-40B4-BE49-F238E27FC236}">
                <a16:creationId xmlns:a16="http://schemas.microsoft.com/office/drawing/2014/main" id="{A3F88DD5-02A4-42D5-9880-BD40EA2BC95B}"/>
              </a:ext>
            </a:extLst>
          </p:cNvPr>
          <p:cNvSpPr txBox="1"/>
          <p:nvPr/>
        </p:nvSpPr>
        <p:spPr>
          <a:xfrm>
            <a:off x="1882228" y="1831009"/>
            <a:ext cx="1665007" cy="523220"/>
          </a:xfrm>
          <a:prstGeom prst="rect">
            <a:avLst/>
          </a:prstGeom>
          <a:noFill/>
        </p:spPr>
        <p:txBody>
          <a:bodyPr wrap="none" rtlCol="0">
            <a:spAutoFit/>
          </a:bodyPr>
          <a:lstStyle/>
          <a:p>
            <a:pPr algn="ctr"/>
            <a:r>
              <a:rPr lang="en-US" sz="1400" dirty="0"/>
              <a:t>What </a:t>
            </a:r>
            <a:r>
              <a:rPr lang="en-US" sz="1400" b="1" dirty="0"/>
              <a:t>size</a:t>
            </a:r>
            <a:r>
              <a:rPr lang="en-US" sz="1400" dirty="0"/>
              <a:t> of </a:t>
            </a:r>
            <a:r>
              <a:rPr lang="en-US" sz="1400" b="1" dirty="0"/>
              <a:t>servers</a:t>
            </a:r>
          </a:p>
          <a:p>
            <a:pPr algn="ctr"/>
            <a:r>
              <a:rPr lang="en-US" sz="1400" dirty="0"/>
              <a:t>should I </a:t>
            </a:r>
            <a:r>
              <a:rPr lang="en-US" sz="1400" b="1" dirty="0"/>
              <a:t>buy</a:t>
            </a:r>
            <a:r>
              <a:rPr lang="en-US" sz="1400" dirty="0"/>
              <a:t>?</a:t>
            </a:r>
          </a:p>
        </p:txBody>
      </p:sp>
      <p:sp>
        <p:nvSpPr>
          <p:cNvPr id="56" name="TextBox 55">
            <a:extLst>
              <a:ext uri="{FF2B5EF4-FFF2-40B4-BE49-F238E27FC236}">
                <a16:creationId xmlns:a16="http://schemas.microsoft.com/office/drawing/2014/main" id="{EA12C720-C8A3-47A9-8B08-FA9322727A51}"/>
              </a:ext>
            </a:extLst>
          </p:cNvPr>
          <p:cNvSpPr txBox="1"/>
          <p:nvPr/>
        </p:nvSpPr>
        <p:spPr>
          <a:xfrm rot="20758428">
            <a:off x="826513" y="2839064"/>
            <a:ext cx="1968680"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a:t>
            </a:r>
          </a:p>
        </p:txBody>
      </p:sp>
      <p:sp>
        <p:nvSpPr>
          <p:cNvPr id="57" name="TextBox 56">
            <a:extLst>
              <a:ext uri="{FF2B5EF4-FFF2-40B4-BE49-F238E27FC236}">
                <a16:creationId xmlns:a16="http://schemas.microsoft.com/office/drawing/2014/main" id="{CDB3B985-8F78-4FA1-8078-1683F70AEA65}"/>
              </a:ext>
            </a:extLst>
          </p:cNvPr>
          <p:cNvSpPr txBox="1"/>
          <p:nvPr/>
        </p:nvSpPr>
        <p:spPr>
          <a:xfrm rot="20758428">
            <a:off x="332229" y="3975502"/>
            <a:ext cx="1799916" cy="523220"/>
          </a:xfrm>
          <a:prstGeom prst="rect">
            <a:avLst/>
          </a:prstGeom>
          <a:noFill/>
        </p:spPr>
        <p:txBody>
          <a:bodyPr wrap="none" rtlCol="0">
            <a:spAutoFit/>
          </a:bodyPr>
          <a:lstStyle/>
          <a:p>
            <a:pPr algn="ctr"/>
            <a:r>
              <a:rPr lang="en-US" sz="1400" dirty="0"/>
              <a:t>Do I need a secondary</a:t>
            </a:r>
          </a:p>
          <a:p>
            <a:pPr algn="ctr"/>
            <a:r>
              <a:rPr lang="en-US" sz="1400" b="1" dirty="0"/>
              <a:t>Network connection?</a:t>
            </a:r>
          </a:p>
        </p:txBody>
      </p:sp>
      <p:sp>
        <p:nvSpPr>
          <p:cNvPr id="58" name="TextBox 57">
            <a:extLst>
              <a:ext uri="{FF2B5EF4-FFF2-40B4-BE49-F238E27FC236}">
                <a16:creationId xmlns:a16="http://schemas.microsoft.com/office/drawing/2014/main" id="{E1BD4DE7-9FCA-4207-BCC6-773574737700}"/>
              </a:ext>
            </a:extLst>
          </p:cNvPr>
          <p:cNvSpPr txBox="1"/>
          <p:nvPr/>
        </p:nvSpPr>
        <p:spPr>
          <a:xfrm rot="1903785">
            <a:off x="9817293" y="1401722"/>
            <a:ext cx="1547475" cy="523220"/>
          </a:xfrm>
          <a:prstGeom prst="rect">
            <a:avLst/>
          </a:prstGeom>
          <a:noFill/>
        </p:spPr>
        <p:txBody>
          <a:bodyPr wrap="none" rtlCol="0">
            <a:spAutoFit/>
          </a:bodyPr>
          <a:lstStyle/>
          <a:p>
            <a:pPr algn="ctr"/>
            <a:r>
              <a:rPr lang="en-US" sz="1400" dirty="0"/>
              <a:t>How can I increase</a:t>
            </a:r>
          </a:p>
          <a:p>
            <a:pPr algn="ctr"/>
            <a:r>
              <a:rPr lang="en-US" sz="1400" b="1" dirty="0"/>
              <a:t>server</a:t>
            </a:r>
            <a:r>
              <a:rPr lang="en-US" sz="1400" dirty="0"/>
              <a:t> utilization?</a:t>
            </a:r>
            <a:endParaRPr lang="en-US" sz="1400" b="1" dirty="0"/>
          </a:p>
        </p:txBody>
      </p:sp>
      <p:sp>
        <p:nvSpPr>
          <p:cNvPr id="59" name="TextBox 58">
            <a:extLst>
              <a:ext uri="{FF2B5EF4-FFF2-40B4-BE49-F238E27FC236}">
                <a16:creationId xmlns:a16="http://schemas.microsoft.com/office/drawing/2014/main" id="{4851F2EF-8EC7-44AC-B9A6-75CD56025AB0}"/>
              </a:ext>
            </a:extLst>
          </p:cNvPr>
          <p:cNvSpPr txBox="1"/>
          <p:nvPr/>
        </p:nvSpPr>
        <p:spPr>
          <a:xfrm rot="512763">
            <a:off x="6726754" y="1215395"/>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60" name="TextBox 59">
            <a:extLst>
              <a:ext uri="{FF2B5EF4-FFF2-40B4-BE49-F238E27FC236}">
                <a16:creationId xmlns:a16="http://schemas.microsoft.com/office/drawing/2014/main" id="{A3C74BAD-C650-4BE4-AA2F-4676CF83F461}"/>
              </a:ext>
            </a:extLst>
          </p:cNvPr>
          <p:cNvSpPr txBox="1"/>
          <p:nvPr/>
        </p:nvSpPr>
        <p:spPr>
          <a:xfrm rot="512763">
            <a:off x="4013596" y="4552448"/>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servers</a:t>
            </a:r>
            <a:r>
              <a:rPr lang="en-US" sz="1400" dirty="0"/>
              <a:t>?</a:t>
            </a:r>
            <a:endParaRPr lang="en-US" sz="1400" b="1" dirty="0"/>
          </a:p>
        </p:txBody>
      </p:sp>
      <p:sp>
        <p:nvSpPr>
          <p:cNvPr id="61" name="TextBox 60">
            <a:extLst>
              <a:ext uri="{FF2B5EF4-FFF2-40B4-BE49-F238E27FC236}">
                <a16:creationId xmlns:a16="http://schemas.microsoft.com/office/drawing/2014/main" id="{FD00DA3F-CECF-440D-8F7F-F567A7529309}"/>
              </a:ext>
            </a:extLst>
          </p:cNvPr>
          <p:cNvSpPr txBox="1"/>
          <p:nvPr/>
        </p:nvSpPr>
        <p:spPr>
          <a:xfrm rot="20512394">
            <a:off x="5603974" y="2131661"/>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apps</a:t>
            </a:r>
            <a:r>
              <a:rPr lang="en-US" sz="1400" dirty="0"/>
              <a:t>?</a:t>
            </a:r>
            <a:endParaRPr lang="en-US" sz="1400" b="1" dirty="0"/>
          </a:p>
        </p:txBody>
      </p:sp>
      <p:sp>
        <p:nvSpPr>
          <p:cNvPr id="62" name="TextBox 61">
            <a:extLst>
              <a:ext uri="{FF2B5EF4-FFF2-40B4-BE49-F238E27FC236}">
                <a16:creationId xmlns:a16="http://schemas.microsoft.com/office/drawing/2014/main" id="{B721598A-E666-4DC3-9979-FD918E89955D}"/>
              </a:ext>
            </a:extLst>
          </p:cNvPr>
          <p:cNvSpPr txBox="1"/>
          <p:nvPr/>
        </p:nvSpPr>
        <p:spPr>
          <a:xfrm rot="512763">
            <a:off x="7532078" y="5099780"/>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63" name="TextBox 62">
            <a:extLst>
              <a:ext uri="{FF2B5EF4-FFF2-40B4-BE49-F238E27FC236}">
                <a16:creationId xmlns:a16="http://schemas.microsoft.com/office/drawing/2014/main" id="{AE1C8307-3553-4E81-852F-BBD800C72F0E}"/>
              </a:ext>
            </a:extLst>
          </p:cNvPr>
          <p:cNvSpPr txBox="1"/>
          <p:nvPr/>
        </p:nvSpPr>
        <p:spPr>
          <a:xfrm rot="512763">
            <a:off x="1091150" y="4807056"/>
            <a:ext cx="1011046" cy="738664"/>
          </a:xfrm>
          <a:prstGeom prst="rect">
            <a:avLst/>
          </a:prstGeom>
          <a:noFill/>
        </p:spPr>
        <p:txBody>
          <a:bodyPr wrap="none" rtlCol="0">
            <a:spAutoFit/>
          </a:bodyPr>
          <a:lstStyle/>
          <a:p>
            <a:pPr algn="ctr"/>
            <a:r>
              <a:rPr lang="en-US" sz="1400" dirty="0"/>
              <a:t>How </a:t>
            </a:r>
            <a:r>
              <a:rPr lang="en-US" sz="1400" b="1" dirty="0"/>
              <a:t>many</a:t>
            </a:r>
            <a:r>
              <a:rPr lang="en-US" sz="1400" dirty="0"/>
              <a:t> </a:t>
            </a:r>
          </a:p>
          <a:p>
            <a:pPr algn="ctr"/>
            <a:r>
              <a:rPr lang="en-US" sz="1400" dirty="0"/>
              <a:t>servers</a:t>
            </a:r>
          </a:p>
          <a:p>
            <a:pPr algn="ctr"/>
            <a:r>
              <a:rPr lang="en-US" sz="1400" dirty="0"/>
              <a:t> do I need?</a:t>
            </a:r>
            <a:endParaRPr lang="en-US" sz="1400" b="1" dirty="0"/>
          </a:p>
        </p:txBody>
      </p:sp>
      <p:sp>
        <p:nvSpPr>
          <p:cNvPr id="64" name="TextBox 63">
            <a:extLst>
              <a:ext uri="{FF2B5EF4-FFF2-40B4-BE49-F238E27FC236}">
                <a16:creationId xmlns:a16="http://schemas.microsoft.com/office/drawing/2014/main" id="{FC574D98-5559-440B-8AC4-19AFDB5CD540}"/>
              </a:ext>
            </a:extLst>
          </p:cNvPr>
          <p:cNvSpPr txBox="1"/>
          <p:nvPr/>
        </p:nvSpPr>
        <p:spPr>
          <a:xfrm rot="20455318">
            <a:off x="3880181" y="1714922"/>
            <a:ext cx="1732141" cy="523220"/>
          </a:xfrm>
          <a:prstGeom prst="rect">
            <a:avLst/>
          </a:prstGeom>
          <a:noFill/>
        </p:spPr>
        <p:txBody>
          <a:bodyPr wrap="none" rtlCol="0">
            <a:spAutoFit/>
          </a:bodyPr>
          <a:lstStyle/>
          <a:p>
            <a:pPr algn="ctr"/>
            <a:r>
              <a:rPr lang="en-US" sz="1400" dirty="0"/>
              <a:t>How do I </a:t>
            </a:r>
            <a:r>
              <a:rPr lang="en-US" sz="1400" b="1" dirty="0"/>
              <a:t>deploy</a:t>
            </a:r>
            <a:r>
              <a:rPr lang="en-US" sz="1400" dirty="0"/>
              <a:t> new</a:t>
            </a:r>
          </a:p>
          <a:p>
            <a:pPr algn="ctr"/>
            <a:r>
              <a:rPr lang="en-US" sz="1400" dirty="0"/>
              <a:t> </a:t>
            </a:r>
            <a:r>
              <a:rPr lang="en-US" sz="1400" b="1" dirty="0"/>
              <a:t>code</a:t>
            </a:r>
            <a:r>
              <a:rPr lang="en-US" sz="1400" dirty="0"/>
              <a:t> to my </a:t>
            </a:r>
            <a:r>
              <a:rPr lang="en-US" sz="1400" b="1" dirty="0"/>
              <a:t>servers</a:t>
            </a:r>
            <a:r>
              <a:rPr lang="en-US" sz="1400" dirty="0"/>
              <a:t>?</a:t>
            </a:r>
            <a:endParaRPr lang="en-US" sz="1400" b="1" dirty="0"/>
          </a:p>
        </p:txBody>
      </p:sp>
      <p:sp>
        <p:nvSpPr>
          <p:cNvPr id="65" name="TextBox 64">
            <a:extLst>
              <a:ext uri="{FF2B5EF4-FFF2-40B4-BE49-F238E27FC236}">
                <a16:creationId xmlns:a16="http://schemas.microsoft.com/office/drawing/2014/main" id="{89493A82-B164-4F94-B24D-48F8C1CD51F6}"/>
              </a:ext>
            </a:extLst>
          </p:cNvPr>
          <p:cNvSpPr txBox="1"/>
          <p:nvPr/>
        </p:nvSpPr>
        <p:spPr>
          <a:xfrm rot="20455318">
            <a:off x="10190674" y="4576392"/>
            <a:ext cx="1402885" cy="523220"/>
          </a:xfrm>
          <a:prstGeom prst="rect">
            <a:avLst/>
          </a:prstGeom>
          <a:noFill/>
        </p:spPr>
        <p:txBody>
          <a:bodyPr wrap="none" rtlCol="0">
            <a:spAutoFit/>
          </a:bodyPr>
          <a:lstStyle/>
          <a:p>
            <a:pPr algn="ctr"/>
            <a:r>
              <a:rPr lang="en-US" sz="1400" dirty="0"/>
              <a:t>What </a:t>
            </a:r>
            <a:r>
              <a:rPr lang="en-US" sz="1400" b="1" dirty="0"/>
              <a:t>storage</a:t>
            </a:r>
            <a:r>
              <a:rPr lang="en-US" sz="1400" dirty="0"/>
              <a:t> do</a:t>
            </a:r>
          </a:p>
          <a:p>
            <a:pPr algn="ctr"/>
            <a:r>
              <a:rPr lang="en-US" sz="1400" dirty="0"/>
              <a:t> I need to use?</a:t>
            </a:r>
            <a:endParaRPr lang="en-US" sz="1400" b="1" dirty="0"/>
          </a:p>
        </p:txBody>
      </p:sp>
      <p:sp>
        <p:nvSpPr>
          <p:cNvPr id="67" name="TextBox 66">
            <a:extLst>
              <a:ext uri="{FF2B5EF4-FFF2-40B4-BE49-F238E27FC236}">
                <a16:creationId xmlns:a16="http://schemas.microsoft.com/office/drawing/2014/main" id="{6EB3278B-4BAA-47CF-9E7B-C7C38368EA29}"/>
              </a:ext>
            </a:extLst>
          </p:cNvPr>
          <p:cNvSpPr txBox="1"/>
          <p:nvPr/>
        </p:nvSpPr>
        <p:spPr>
          <a:xfrm rot="512763">
            <a:off x="6611370" y="4135981"/>
            <a:ext cx="2253566" cy="523220"/>
          </a:xfrm>
          <a:prstGeom prst="rect">
            <a:avLst/>
          </a:prstGeom>
          <a:noFill/>
        </p:spPr>
        <p:txBody>
          <a:bodyPr wrap="none" rtlCol="0">
            <a:spAutoFit/>
          </a:bodyPr>
          <a:lstStyle/>
          <a:p>
            <a:pPr algn="ctr"/>
            <a:r>
              <a:rPr lang="en-US" sz="1400" dirty="0"/>
              <a:t>How do I keep the </a:t>
            </a:r>
            <a:r>
              <a:rPr lang="en-US" sz="1400" b="1" dirty="0"/>
              <a:t>operating</a:t>
            </a:r>
          </a:p>
          <a:p>
            <a:pPr algn="ctr"/>
            <a:r>
              <a:rPr lang="en-US" sz="1400" b="1" dirty="0"/>
              <a:t>system</a:t>
            </a:r>
            <a:r>
              <a:rPr lang="en-US" sz="1400" dirty="0"/>
              <a:t> up to date?</a:t>
            </a:r>
          </a:p>
        </p:txBody>
      </p:sp>
      <p:sp>
        <p:nvSpPr>
          <p:cNvPr id="69" name="TextBox 68">
            <a:extLst>
              <a:ext uri="{FF2B5EF4-FFF2-40B4-BE49-F238E27FC236}">
                <a16:creationId xmlns:a16="http://schemas.microsoft.com/office/drawing/2014/main" id="{632F3BF1-0D6F-4F7A-B6ED-4EEC47B1161E}"/>
              </a:ext>
            </a:extLst>
          </p:cNvPr>
          <p:cNvSpPr txBox="1"/>
          <p:nvPr/>
        </p:nvSpPr>
        <p:spPr>
          <a:xfrm rot="20736026">
            <a:off x="9797401" y="5401208"/>
            <a:ext cx="1806457" cy="523220"/>
          </a:xfrm>
          <a:prstGeom prst="rect">
            <a:avLst/>
          </a:prstGeom>
          <a:noFill/>
        </p:spPr>
        <p:txBody>
          <a:bodyPr wrap="none" rtlCol="0">
            <a:spAutoFit/>
          </a:bodyPr>
          <a:lstStyle/>
          <a:p>
            <a:pPr algn="ctr"/>
            <a:r>
              <a:rPr lang="en-US" sz="1400" dirty="0"/>
              <a:t>How can I dynamically</a:t>
            </a:r>
          </a:p>
          <a:p>
            <a:pPr algn="ctr"/>
            <a:r>
              <a:rPr lang="en-US" sz="1400" dirty="0"/>
              <a:t>configure my app?</a:t>
            </a:r>
          </a:p>
        </p:txBody>
      </p:sp>
      <p:sp>
        <p:nvSpPr>
          <p:cNvPr id="70" name="TextBox 69">
            <a:extLst>
              <a:ext uri="{FF2B5EF4-FFF2-40B4-BE49-F238E27FC236}">
                <a16:creationId xmlns:a16="http://schemas.microsoft.com/office/drawing/2014/main" id="{53471CCE-CFC3-4AD9-B1E5-20BEE3B4F1CA}"/>
              </a:ext>
            </a:extLst>
          </p:cNvPr>
          <p:cNvSpPr txBox="1"/>
          <p:nvPr/>
        </p:nvSpPr>
        <p:spPr>
          <a:xfrm>
            <a:off x="6241737" y="5753435"/>
            <a:ext cx="1567032" cy="523220"/>
          </a:xfrm>
          <a:prstGeom prst="rect">
            <a:avLst/>
          </a:prstGeom>
          <a:noFill/>
        </p:spPr>
        <p:txBody>
          <a:bodyPr wrap="none" rtlCol="0">
            <a:spAutoFit/>
          </a:bodyPr>
          <a:lstStyle/>
          <a:p>
            <a:pPr algn="ctr"/>
            <a:r>
              <a:rPr lang="en-US" sz="1400" dirty="0"/>
              <a:t>How often should I</a:t>
            </a:r>
          </a:p>
          <a:p>
            <a:pPr algn="ctr"/>
            <a:r>
              <a:rPr lang="en-US" sz="1400" b="1" dirty="0"/>
              <a:t>patch</a:t>
            </a:r>
            <a:r>
              <a:rPr lang="en-US" sz="1400" dirty="0"/>
              <a:t> my </a:t>
            </a:r>
            <a:r>
              <a:rPr lang="en-US" sz="1400" b="1" dirty="0"/>
              <a:t>severs?</a:t>
            </a:r>
            <a:endParaRPr lang="en-US" sz="1400" dirty="0"/>
          </a:p>
        </p:txBody>
      </p:sp>
      <p:sp>
        <p:nvSpPr>
          <p:cNvPr id="71" name="TextBox 70">
            <a:extLst>
              <a:ext uri="{FF2B5EF4-FFF2-40B4-BE49-F238E27FC236}">
                <a16:creationId xmlns:a16="http://schemas.microsoft.com/office/drawing/2014/main" id="{E7CD2ACC-A40F-4FE4-B7BD-6016814DE996}"/>
              </a:ext>
            </a:extLst>
          </p:cNvPr>
          <p:cNvSpPr txBox="1"/>
          <p:nvPr/>
        </p:nvSpPr>
        <p:spPr>
          <a:xfrm rot="20540013">
            <a:off x="3665018" y="5481872"/>
            <a:ext cx="1431802" cy="307777"/>
          </a:xfrm>
          <a:prstGeom prst="rect">
            <a:avLst/>
          </a:prstGeom>
          <a:noFill/>
        </p:spPr>
        <p:txBody>
          <a:bodyPr wrap="none" rtlCol="0">
            <a:spAutoFit/>
          </a:bodyPr>
          <a:lstStyle/>
          <a:p>
            <a:pPr algn="ctr"/>
            <a:r>
              <a:rPr lang="en-US" sz="1400" dirty="0"/>
              <a:t>Do I need a </a:t>
            </a:r>
            <a:r>
              <a:rPr lang="en-US" sz="1400" b="1" dirty="0"/>
              <a:t>UPS</a:t>
            </a:r>
            <a:r>
              <a:rPr lang="en-US" sz="1400" dirty="0"/>
              <a:t>?</a:t>
            </a:r>
          </a:p>
        </p:txBody>
      </p:sp>
      <p:sp>
        <p:nvSpPr>
          <p:cNvPr id="72" name="TextBox 71">
            <a:extLst>
              <a:ext uri="{FF2B5EF4-FFF2-40B4-BE49-F238E27FC236}">
                <a16:creationId xmlns:a16="http://schemas.microsoft.com/office/drawing/2014/main" id="{D17E04C9-9F4E-4B44-90AE-1E5233D04661}"/>
              </a:ext>
            </a:extLst>
          </p:cNvPr>
          <p:cNvSpPr txBox="1"/>
          <p:nvPr/>
        </p:nvSpPr>
        <p:spPr>
          <a:xfrm>
            <a:off x="1386567" y="5770394"/>
            <a:ext cx="1944314" cy="523220"/>
          </a:xfrm>
          <a:prstGeom prst="rect">
            <a:avLst/>
          </a:prstGeom>
          <a:noFill/>
        </p:spPr>
        <p:txBody>
          <a:bodyPr wrap="none" rtlCol="0">
            <a:spAutoFit/>
          </a:bodyPr>
          <a:lstStyle/>
          <a:p>
            <a:pPr algn="ctr"/>
            <a:r>
              <a:rPr lang="en-US" sz="1400" dirty="0"/>
              <a:t>It takes how long to</a:t>
            </a:r>
          </a:p>
          <a:p>
            <a:pPr algn="ctr"/>
            <a:r>
              <a:rPr lang="en-US" sz="1400" b="1" dirty="0"/>
              <a:t>provision</a:t>
            </a:r>
            <a:r>
              <a:rPr lang="en-US" sz="1400" dirty="0"/>
              <a:t> a new </a:t>
            </a:r>
            <a:r>
              <a:rPr lang="en-US" sz="1400" b="1" dirty="0"/>
              <a:t>server?</a:t>
            </a:r>
            <a:endParaRPr lang="en-US" sz="1400" dirty="0"/>
          </a:p>
        </p:txBody>
      </p:sp>
      <p:sp>
        <p:nvSpPr>
          <p:cNvPr id="73" name="TextBox 72">
            <a:extLst>
              <a:ext uri="{FF2B5EF4-FFF2-40B4-BE49-F238E27FC236}">
                <a16:creationId xmlns:a16="http://schemas.microsoft.com/office/drawing/2014/main" id="{21247DFC-8EE6-4C62-95B2-72F232484B83}"/>
              </a:ext>
            </a:extLst>
          </p:cNvPr>
          <p:cNvSpPr txBox="1"/>
          <p:nvPr/>
        </p:nvSpPr>
        <p:spPr>
          <a:xfrm>
            <a:off x="3483966" y="2815929"/>
            <a:ext cx="1887312" cy="523220"/>
          </a:xfrm>
          <a:prstGeom prst="rect">
            <a:avLst/>
          </a:prstGeom>
          <a:noFill/>
        </p:spPr>
        <p:txBody>
          <a:bodyPr wrap="none" rtlCol="0">
            <a:spAutoFit/>
          </a:bodyPr>
          <a:lstStyle/>
          <a:p>
            <a:pPr algn="ctr"/>
            <a:r>
              <a:rPr lang="en-US" sz="1400" dirty="0"/>
              <a:t>Which packages should</a:t>
            </a:r>
          </a:p>
          <a:p>
            <a:pPr algn="ctr"/>
            <a:r>
              <a:rPr lang="en-US" sz="1400" dirty="0"/>
              <a:t>be on my </a:t>
            </a:r>
            <a:r>
              <a:rPr lang="en-US" sz="1400" b="1" dirty="0"/>
              <a:t>server</a:t>
            </a:r>
            <a:r>
              <a:rPr lang="en-US" sz="1400" dirty="0"/>
              <a:t>?</a:t>
            </a:r>
          </a:p>
        </p:txBody>
      </p:sp>
    </p:spTree>
    <p:extLst>
      <p:ext uri="{BB962C8B-B14F-4D97-AF65-F5344CB8AC3E}">
        <p14:creationId xmlns:p14="http://schemas.microsoft.com/office/powerpoint/2010/main" val="308074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8"/>
                                        </p:tgtEl>
                                        <p:attrNameLst>
                                          <p:attrName>style.visibility</p:attrName>
                                        </p:attrNameLst>
                                      </p:cBhvr>
                                      <p:to>
                                        <p:strVal val="visible"/>
                                      </p:to>
                                    </p:set>
                                    <p:animEffect transition="in" filter="fade">
                                      <p:cBhvr>
                                        <p:cTn id="7" dur="500"/>
                                        <p:tgtEl>
                                          <p:spTgt spid="51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
                                        <p:tgtEl>
                                          <p:spTgt spid="4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ipe(left)">
                                      <p:cBhvr>
                                        <p:cTn id="30" dur="500"/>
                                        <p:tgtEl>
                                          <p:spTgt spid="5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left)">
                                      <p:cBhvr>
                                        <p:cTn id="35" dur="500"/>
                                        <p:tgtEl>
                                          <p:spTgt spid="5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ipe(left)">
                                      <p:cBhvr>
                                        <p:cTn id="38" dur="500"/>
                                        <p:tgtEl>
                                          <p:spTgt spid="5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wipe(left)">
                                      <p:cBhvr>
                                        <p:cTn id="43" dur="500"/>
                                        <p:tgtEl>
                                          <p:spTgt spid="58"/>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500"/>
                                        <p:tgtEl>
                                          <p:spTgt spid="57"/>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left)">
                                      <p:cBhvr>
                                        <p:cTn id="49" dur="500"/>
                                        <p:tgtEl>
                                          <p:spTgt spid="56"/>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left)">
                                      <p:cBhvr>
                                        <p:cTn id="52" dur="500"/>
                                        <p:tgtEl>
                                          <p:spTgt spid="55"/>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wipe(left)">
                                      <p:cBhvr>
                                        <p:cTn id="55" dur="500"/>
                                        <p:tgtEl>
                                          <p:spTgt spid="6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wipe(left)">
                                      <p:cBhvr>
                                        <p:cTn id="60" dur="500"/>
                                        <p:tgtEl>
                                          <p:spTgt spid="61"/>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wipe(left)">
                                      <p:cBhvr>
                                        <p:cTn id="63" dur="500"/>
                                        <p:tgtEl>
                                          <p:spTgt spid="59"/>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wipe(left)">
                                      <p:cBhvr>
                                        <p:cTn id="66" dur="500"/>
                                        <p:tgtEl>
                                          <p:spTgt spid="60"/>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wipe(left)">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wipe(left)">
                                      <p:cBhvr>
                                        <p:cTn id="74" dur="500"/>
                                        <p:tgtEl>
                                          <p:spTgt spid="64"/>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animEffect transition="in" filter="wipe(left)">
                                      <p:cBhvr>
                                        <p:cTn id="77" dur="500"/>
                                        <p:tgtEl>
                                          <p:spTgt spid="65"/>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wipe(left)">
                                      <p:cBhvr>
                                        <p:cTn id="80" dur="500"/>
                                        <p:tgtEl>
                                          <p:spTgt spid="69"/>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left)">
                                      <p:cBhvr>
                                        <p:cTn id="83" dur="500"/>
                                        <p:tgtEl>
                                          <p:spTgt spid="70"/>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71"/>
                                        </p:tgtEl>
                                        <p:attrNameLst>
                                          <p:attrName>style.visibility</p:attrName>
                                        </p:attrNameLst>
                                      </p:cBhvr>
                                      <p:to>
                                        <p:strVal val="visible"/>
                                      </p:to>
                                    </p:set>
                                    <p:animEffect transition="in" filter="wipe(left)">
                                      <p:cBhvr>
                                        <p:cTn id="86" dur="500"/>
                                        <p:tgtEl>
                                          <p:spTgt spid="71"/>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72"/>
                                        </p:tgtEl>
                                        <p:attrNameLst>
                                          <p:attrName>style.visibility</p:attrName>
                                        </p:attrNameLst>
                                      </p:cBhvr>
                                      <p:to>
                                        <p:strVal val="visible"/>
                                      </p:to>
                                    </p:set>
                                    <p:animEffect transition="in" filter="wipe(left)">
                                      <p:cBhvr>
                                        <p:cTn id="89" dur="500"/>
                                        <p:tgtEl>
                                          <p:spTgt spid="72"/>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wipe(left)">
                                      <p:cBhvr>
                                        <p:cTn id="92" dur="500"/>
                                        <p:tgtEl>
                                          <p:spTgt spid="67"/>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3"/>
                                        </p:tgtEl>
                                        <p:attrNameLst>
                                          <p:attrName>style.visibility</p:attrName>
                                        </p:attrNameLst>
                                      </p:cBhvr>
                                      <p:to>
                                        <p:strVal val="visible"/>
                                      </p:to>
                                    </p:set>
                                    <p:animEffect transition="in" filter="wipe(left)">
                                      <p:cBhvr>
                                        <p:cTn id="9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7" grpId="0"/>
      <p:bldP spid="69" grpId="0"/>
      <p:bldP spid="70" grpId="0"/>
      <p:bldP spid="71" grpId="0"/>
      <p:bldP spid="72" grpId="0"/>
      <p:bldP spid="73"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4922-1870-4FEF-8AE5-8EB0BC5B7220}"/>
              </a:ext>
            </a:extLst>
          </p:cNvPr>
          <p:cNvSpPr>
            <a:spLocks noGrp="1"/>
          </p:cNvSpPr>
          <p:nvPr>
            <p:ph type="title"/>
          </p:nvPr>
        </p:nvSpPr>
        <p:spPr/>
        <p:txBody>
          <a:bodyPr>
            <a:normAutofit/>
          </a:bodyPr>
          <a:lstStyle/>
          <a:p>
            <a:r>
              <a:rPr lang="en-US" dirty="0"/>
              <a:t>The evolution of application platforms</a:t>
            </a:r>
          </a:p>
        </p:txBody>
      </p:sp>
      <p:sp>
        <p:nvSpPr>
          <p:cNvPr id="38" name="TextBox 37">
            <a:extLst>
              <a:ext uri="{FF2B5EF4-FFF2-40B4-BE49-F238E27FC236}">
                <a16:creationId xmlns:a16="http://schemas.microsoft.com/office/drawing/2014/main" id="{454AAE3E-8C40-4619-AEA4-ACDDE41743A7}"/>
              </a:ext>
            </a:extLst>
          </p:cNvPr>
          <p:cNvSpPr txBox="1"/>
          <p:nvPr/>
        </p:nvSpPr>
        <p:spPr>
          <a:xfrm>
            <a:off x="295656" y="923544"/>
            <a:ext cx="1764714" cy="369332"/>
          </a:xfrm>
          <a:prstGeom prst="rect">
            <a:avLst/>
          </a:prstGeom>
          <a:noFill/>
        </p:spPr>
        <p:txBody>
          <a:bodyPr wrap="none" rtlCol="0">
            <a:spAutoFit/>
          </a:bodyPr>
          <a:lstStyle/>
          <a:p>
            <a:r>
              <a:rPr lang="en-US" dirty="0">
                <a:latin typeface="Kamerik205 8" panose="020B0803030600020004" pitchFamily="34" charset="0"/>
              </a:rPr>
              <a:t>On-Premises</a:t>
            </a:r>
          </a:p>
        </p:txBody>
      </p:sp>
      <p:sp>
        <p:nvSpPr>
          <p:cNvPr id="42" name="TextBox 41">
            <a:extLst>
              <a:ext uri="{FF2B5EF4-FFF2-40B4-BE49-F238E27FC236}">
                <a16:creationId xmlns:a16="http://schemas.microsoft.com/office/drawing/2014/main" id="{3E12CE36-8667-440D-8CE0-084BAEA8F30E}"/>
              </a:ext>
            </a:extLst>
          </p:cNvPr>
          <p:cNvSpPr txBox="1"/>
          <p:nvPr/>
        </p:nvSpPr>
        <p:spPr>
          <a:xfrm rot="19838304">
            <a:off x="200417" y="1722295"/>
            <a:ext cx="1754648" cy="523220"/>
          </a:xfrm>
          <a:prstGeom prst="rect">
            <a:avLst/>
          </a:prstGeom>
          <a:noFill/>
        </p:spPr>
        <p:txBody>
          <a:bodyPr wrap="none" rtlCol="0">
            <a:spAutoFit/>
          </a:bodyPr>
          <a:lstStyle/>
          <a:p>
            <a:r>
              <a:rPr lang="en-US" sz="1400" dirty="0"/>
              <a:t>What media should I</a:t>
            </a:r>
          </a:p>
          <a:p>
            <a:r>
              <a:rPr lang="en-US" sz="1400" dirty="0"/>
              <a:t>use to keep </a:t>
            </a:r>
            <a:r>
              <a:rPr lang="en-US" sz="1400" b="1" dirty="0"/>
              <a:t>backups?</a:t>
            </a:r>
            <a:endParaRPr lang="en-US" sz="1400" dirty="0"/>
          </a:p>
        </p:txBody>
      </p:sp>
      <p:sp>
        <p:nvSpPr>
          <p:cNvPr id="52" name="TextBox 51">
            <a:extLst>
              <a:ext uri="{FF2B5EF4-FFF2-40B4-BE49-F238E27FC236}">
                <a16:creationId xmlns:a16="http://schemas.microsoft.com/office/drawing/2014/main" id="{D0B1FF12-B381-4447-BEF5-16FDD3128C5A}"/>
              </a:ext>
            </a:extLst>
          </p:cNvPr>
          <p:cNvSpPr txBox="1"/>
          <p:nvPr/>
        </p:nvSpPr>
        <p:spPr>
          <a:xfrm rot="20615167">
            <a:off x="8777239" y="2289410"/>
            <a:ext cx="1610569" cy="523220"/>
          </a:xfrm>
          <a:prstGeom prst="rect">
            <a:avLst/>
          </a:prstGeom>
          <a:noFill/>
        </p:spPr>
        <p:txBody>
          <a:bodyPr wrap="none" rtlCol="0">
            <a:spAutoFit/>
          </a:bodyPr>
          <a:lstStyle/>
          <a:p>
            <a:r>
              <a:rPr lang="en-US" sz="1400" dirty="0"/>
              <a:t>How often should I</a:t>
            </a:r>
          </a:p>
          <a:p>
            <a:r>
              <a:rPr lang="en-US" sz="1400" dirty="0"/>
              <a:t> </a:t>
            </a:r>
            <a:r>
              <a:rPr lang="en-US" sz="1400" b="1" dirty="0"/>
              <a:t>backup</a:t>
            </a:r>
            <a:r>
              <a:rPr lang="en-US" sz="1400" dirty="0"/>
              <a:t> my </a:t>
            </a:r>
            <a:r>
              <a:rPr lang="en-US" sz="1400" b="1" dirty="0"/>
              <a:t>server?</a:t>
            </a:r>
            <a:endParaRPr lang="en-US" sz="1400" dirty="0"/>
          </a:p>
        </p:txBody>
      </p:sp>
      <p:sp>
        <p:nvSpPr>
          <p:cNvPr id="53" name="TextBox 52">
            <a:extLst>
              <a:ext uri="{FF2B5EF4-FFF2-40B4-BE49-F238E27FC236}">
                <a16:creationId xmlns:a16="http://schemas.microsoft.com/office/drawing/2014/main" id="{F8D61FFE-9C99-4EBF-BB1F-2B86FC93F736}"/>
              </a:ext>
            </a:extLst>
          </p:cNvPr>
          <p:cNvSpPr txBox="1"/>
          <p:nvPr/>
        </p:nvSpPr>
        <p:spPr>
          <a:xfrm rot="1269504">
            <a:off x="9932571" y="2981362"/>
            <a:ext cx="1541704" cy="523220"/>
          </a:xfrm>
          <a:prstGeom prst="rect">
            <a:avLst/>
          </a:prstGeom>
          <a:noFill/>
        </p:spPr>
        <p:txBody>
          <a:bodyPr wrap="none" rtlCol="0">
            <a:spAutoFit/>
          </a:bodyPr>
          <a:lstStyle/>
          <a:p>
            <a:pPr algn="ctr"/>
            <a:r>
              <a:rPr lang="en-US" sz="1400" dirty="0"/>
              <a:t>Are my </a:t>
            </a:r>
            <a:r>
              <a:rPr lang="en-US" sz="1400" b="1" dirty="0"/>
              <a:t>servers</a:t>
            </a:r>
            <a:r>
              <a:rPr lang="en-US" sz="1400" dirty="0"/>
              <a:t> in</a:t>
            </a:r>
          </a:p>
          <a:p>
            <a:pPr algn="ctr"/>
            <a:r>
              <a:rPr lang="en-US" sz="1400" dirty="0"/>
              <a:t> a </a:t>
            </a:r>
            <a:r>
              <a:rPr lang="en-US" sz="1400" b="1" dirty="0"/>
              <a:t>secure</a:t>
            </a:r>
            <a:r>
              <a:rPr lang="en-US" sz="1400" dirty="0"/>
              <a:t> location?</a:t>
            </a:r>
          </a:p>
        </p:txBody>
      </p:sp>
      <p:sp>
        <p:nvSpPr>
          <p:cNvPr id="54" name="TextBox 53">
            <a:extLst>
              <a:ext uri="{FF2B5EF4-FFF2-40B4-BE49-F238E27FC236}">
                <a16:creationId xmlns:a16="http://schemas.microsoft.com/office/drawing/2014/main" id="{6101C042-9C96-49AF-A0CC-01C39C685D8B}"/>
              </a:ext>
            </a:extLst>
          </p:cNvPr>
          <p:cNvSpPr txBox="1"/>
          <p:nvPr/>
        </p:nvSpPr>
        <p:spPr>
          <a:xfrm>
            <a:off x="2329127" y="4452755"/>
            <a:ext cx="1612173" cy="523220"/>
          </a:xfrm>
          <a:prstGeom prst="rect">
            <a:avLst/>
          </a:prstGeom>
          <a:noFill/>
        </p:spPr>
        <p:txBody>
          <a:bodyPr wrap="none" rtlCol="0">
            <a:spAutoFit/>
          </a:bodyPr>
          <a:lstStyle/>
          <a:p>
            <a:pPr algn="ctr"/>
            <a:r>
              <a:rPr lang="en-US" sz="1400" dirty="0"/>
              <a:t>Who has </a:t>
            </a:r>
            <a:r>
              <a:rPr lang="en-US" sz="1400" b="1" dirty="0"/>
              <a:t>physical</a:t>
            </a:r>
          </a:p>
          <a:p>
            <a:pPr algn="ctr"/>
            <a:r>
              <a:rPr lang="en-US" sz="1400" dirty="0"/>
              <a:t>access my </a:t>
            </a:r>
            <a:r>
              <a:rPr lang="en-US" sz="1400" b="1" dirty="0"/>
              <a:t>servers?</a:t>
            </a:r>
            <a:endParaRPr lang="en-US" sz="1400" dirty="0"/>
          </a:p>
        </p:txBody>
      </p:sp>
      <p:sp>
        <p:nvSpPr>
          <p:cNvPr id="55" name="TextBox 54">
            <a:extLst>
              <a:ext uri="{FF2B5EF4-FFF2-40B4-BE49-F238E27FC236}">
                <a16:creationId xmlns:a16="http://schemas.microsoft.com/office/drawing/2014/main" id="{A3F88DD5-02A4-42D5-9880-BD40EA2BC95B}"/>
              </a:ext>
            </a:extLst>
          </p:cNvPr>
          <p:cNvSpPr txBox="1"/>
          <p:nvPr/>
        </p:nvSpPr>
        <p:spPr>
          <a:xfrm>
            <a:off x="1882228" y="1831009"/>
            <a:ext cx="1665007" cy="523220"/>
          </a:xfrm>
          <a:prstGeom prst="rect">
            <a:avLst/>
          </a:prstGeom>
          <a:noFill/>
        </p:spPr>
        <p:txBody>
          <a:bodyPr wrap="none" rtlCol="0">
            <a:spAutoFit/>
          </a:bodyPr>
          <a:lstStyle/>
          <a:p>
            <a:pPr algn="ctr"/>
            <a:r>
              <a:rPr lang="en-US" sz="1400" dirty="0"/>
              <a:t>What </a:t>
            </a:r>
            <a:r>
              <a:rPr lang="en-US" sz="1400" b="1" dirty="0"/>
              <a:t>size</a:t>
            </a:r>
            <a:r>
              <a:rPr lang="en-US" sz="1400" dirty="0"/>
              <a:t> of </a:t>
            </a:r>
            <a:r>
              <a:rPr lang="en-US" sz="1400" b="1" dirty="0"/>
              <a:t>servers</a:t>
            </a:r>
          </a:p>
          <a:p>
            <a:pPr algn="ctr"/>
            <a:r>
              <a:rPr lang="en-US" sz="1400" dirty="0"/>
              <a:t>should I </a:t>
            </a:r>
            <a:r>
              <a:rPr lang="en-US" sz="1400" b="1" dirty="0"/>
              <a:t>buy</a:t>
            </a:r>
            <a:r>
              <a:rPr lang="en-US" sz="1400" dirty="0"/>
              <a:t>?</a:t>
            </a:r>
          </a:p>
        </p:txBody>
      </p:sp>
      <p:sp>
        <p:nvSpPr>
          <p:cNvPr id="56" name="TextBox 55">
            <a:extLst>
              <a:ext uri="{FF2B5EF4-FFF2-40B4-BE49-F238E27FC236}">
                <a16:creationId xmlns:a16="http://schemas.microsoft.com/office/drawing/2014/main" id="{EA12C720-C8A3-47A9-8B08-FA9322727A51}"/>
              </a:ext>
            </a:extLst>
          </p:cNvPr>
          <p:cNvSpPr txBox="1"/>
          <p:nvPr/>
        </p:nvSpPr>
        <p:spPr>
          <a:xfrm rot="20758428">
            <a:off x="826513" y="2839064"/>
            <a:ext cx="1968680"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a:t>
            </a:r>
          </a:p>
        </p:txBody>
      </p:sp>
      <p:sp>
        <p:nvSpPr>
          <p:cNvPr id="57" name="TextBox 56">
            <a:extLst>
              <a:ext uri="{FF2B5EF4-FFF2-40B4-BE49-F238E27FC236}">
                <a16:creationId xmlns:a16="http://schemas.microsoft.com/office/drawing/2014/main" id="{CDB3B985-8F78-4FA1-8078-1683F70AEA65}"/>
              </a:ext>
            </a:extLst>
          </p:cNvPr>
          <p:cNvSpPr txBox="1"/>
          <p:nvPr/>
        </p:nvSpPr>
        <p:spPr>
          <a:xfrm rot="20758428">
            <a:off x="332229" y="3975502"/>
            <a:ext cx="1799916" cy="523220"/>
          </a:xfrm>
          <a:prstGeom prst="rect">
            <a:avLst/>
          </a:prstGeom>
          <a:noFill/>
        </p:spPr>
        <p:txBody>
          <a:bodyPr wrap="none" rtlCol="0">
            <a:spAutoFit/>
          </a:bodyPr>
          <a:lstStyle/>
          <a:p>
            <a:pPr algn="ctr"/>
            <a:r>
              <a:rPr lang="en-US" sz="1400" dirty="0"/>
              <a:t>Do I need a secondary</a:t>
            </a:r>
          </a:p>
          <a:p>
            <a:pPr algn="ctr"/>
            <a:r>
              <a:rPr lang="en-US" sz="1400" b="1" dirty="0"/>
              <a:t>Network connection?</a:t>
            </a:r>
          </a:p>
        </p:txBody>
      </p:sp>
      <p:sp>
        <p:nvSpPr>
          <p:cNvPr id="58" name="TextBox 57">
            <a:extLst>
              <a:ext uri="{FF2B5EF4-FFF2-40B4-BE49-F238E27FC236}">
                <a16:creationId xmlns:a16="http://schemas.microsoft.com/office/drawing/2014/main" id="{E1BD4DE7-9FCA-4207-BCC6-773574737700}"/>
              </a:ext>
            </a:extLst>
          </p:cNvPr>
          <p:cNvSpPr txBox="1"/>
          <p:nvPr/>
        </p:nvSpPr>
        <p:spPr>
          <a:xfrm rot="1903785">
            <a:off x="9817293" y="1401722"/>
            <a:ext cx="1547475" cy="523220"/>
          </a:xfrm>
          <a:prstGeom prst="rect">
            <a:avLst/>
          </a:prstGeom>
          <a:noFill/>
        </p:spPr>
        <p:txBody>
          <a:bodyPr wrap="none" rtlCol="0">
            <a:spAutoFit/>
          </a:bodyPr>
          <a:lstStyle/>
          <a:p>
            <a:pPr algn="ctr"/>
            <a:r>
              <a:rPr lang="en-US" sz="1400" dirty="0"/>
              <a:t>How can I increase</a:t>
            </a:r>
          </a:p>
          <a:p>
            <a:pPr algn="ctr"/>
            <a:r>
              <a:rPr lang="en-US" sz="1400" b="1" dirty="0"/>
              <a:t>server</a:t>
            </a:r>
            <a:r>
              <a:rPr lang="en-US" sz="1400" dirty="0"/>
              <a:t> utilization?</a:t>
            </a:r>
            <a:endParaRPr lang="en-US" sz="1400" b="1" dirty="0"/>
          </a:p>
        </p:txBody>
      </p:sp>
      <p:sp>
        <p:nvSpPr>
          <p:cNvPr id="59" name="TextBox 58">
            <a:extLst>
              <a:ext uri="{FF2B5EF4-FFF2-40B4-BE49-F238E27FC236}">
                <a16:creationId xmlns:a16="http://schemas.microsoft.com/office/drawing/2014/main" id="{4851F2EF-8EC7-44AC-B9A6-75CD56025AB0}"/>
              </a:ext>
            </a:extLst>
          </p:cNvPr>
          <p:cNvSpPr txBox="1"/>
          <p:nvPr/>
        </p:nvSpPr>
        <p:spPr>
          <a:xfrm rot="512763">
            <a:off x="6726754" y="1215395"/>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60" name="TextBox 59">
            <a:extLst>
              <a:ext uri="{FF2B5EF4-FFF2-40B4-BE49-F238E27FC236}">
                <a16:creationId xmlns:a16="http://schemas.microsoft.com/office/drawing/2014/main" id="{A3C74BAD-C650-4BE4-AA2F-4676CF83F461}"/>
              </a:ext>
            </a:extLst>
          </p:cNvPr>
          <p:cNvSpPr txBox="1"/>
          <p:nvPr/>
        </p:nvSpPr>
        <p:spPr>
          <a:xfrm rot="512763">
            <a:off x="4013596" y="4552448"/>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servers</a:t>
            </a:r>
            <a:r>
              <a:rPr lang="en-US" sz="1400" dirty="0"/>
              <a:t>?</a:t>
            </a:r>
            <a:endParaRPr lang="en-US" sz="1400" b="1" dirty="0"/>
          </a:p>
        </p:txBody>
      </p:sp>
      <p:sp>
        <p:nvSpPr>
          <p:cNvPr id="61" name="TextBox 60">
            <a:extLst>
              <a:ext uri="{FF2B5EF4-FFF2-40B4-BE49-F238E27FC236}">
                <a16:creationId xmlns:a16="http://schemas.microsoft.com/office/drawing/2014/main" id="{FD00DA3F-CECF-440D-8F7F-F567A7529309}"/>
              </a:ext>
            </a:extLst>
          </p:cNvPr>
          <p:cNvSpPr txBox="1"/>
          <p:nvPr/>
        </p:nvSpPr>
        <p:spPr>
          <a:xfrm rot="20512394">
            <a:off x="5603974" y="2131661"/>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apps</a:t>
            </a:r>
            <a:r>
              <a:rPr lang="en-US" sz="1400" dirty="0"/>
              <a:t>?</a:t>
            </a:r>
            <a:endParaRPr lang="en-US" sz="1400" b="1" dirty="0"/>
          </a:p>
        </p:txBody>
      </p:sp>
      <p:sp>
        <p:nvSpPr>
          <p:cNvPr id="62" name="TextBox 61">
            <a:extLst>
              <a:ext uri="{FF2B5EF4-FFF2-40B4-BE49-F238E27FC236}">
                <a16:creationId xmlns:a16="http://schemas.microsoft.com/office/drawing/2014/main" id="{B721598A-E666-4DC3-9979-FD918E89955D}"/>
              </a:ext>
            </a:extLst>
          </p:cNvPr>
          <p:cNvSpPr txBox="1"/>
          <p:nvPr/>
        </p:nvSpPr>
        <p:spPr>
          <a:xfrm rot="512763">
            <a:off x="7532078" y="5099780"/>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63" name="TextBox 62">
            <a:extLst>
              <a:ext uri="{FF2B5EF4-FFF2-40B4-BE49-F238E27FC236}">
                <a16:creationId xmlns:a16="http://schemas.microsoft.com/office/drawing/2014/main" id="{AE1C8307-3553-4E81-852F-BBD800C72F0E}"/>
              </a:ext>
            </a:extLst>
          </p:cNvPr>
          <p:cNvSpPr txBox="1"/>
          <p:nvPr/>
        </p:nvSpPr>
        <p:spPr>
          <a:xfrm rot="512763">
            <a:off x="1091150" y="4807056"/>
            <a:ext cx="1011046" cy="738664"/>
          </a:xfrm>
          <a:prstGeom prst="rect">
            <a:avLst/>
          </a:prstGeom>
          <a:noFill/>
        </p:spPr>
        <p:txBody>
          <a:bodyPr wrap="none" rtlCol="0">
            <a:spAutoFit/>
          </a:bodyPr>
          <a:lstStyle/>
          <a:p>
            <a:pPr algn="ctr"/>
            <a:r>
              <a:rPr lang="en-US" sz="1400" dirty="0"/>
              <a:t>How </a:t>
            </a:r>
            <a:r>
              <a:rPr lang="en-US" sz="1400" b="1" dirty="0"/>
              <a:t>many</a:t>
            </a:r>
            <a:r>
              <a:rPr lang="en-US" sz="1400" dirty="0"/>
              <a:t> </a:t>
            </a:r>
          </a:p>
          <a:p>
            <a:pPr algn="ctr"/>
            <a:r>
              <a:rPr lang="en-US" sz="1400" dirty="0"/>
              <a:t>servers</a:t>
            </a:r>
          </a:p>
          <a:p>
            <a:pPr algn="ctr"/>
            <a:r>
              <a:rPr lang="en-US" sz="1400" dirty="0"/>
              <a:t> do I need?</a:t>
            </a:r>
            <a:endParaRPr lang="en-US" sz="1400" b="1" dirty="0"/>
          </a:p>
        </p:txBody>
      </p:sp>
      <p:sp>
        <p:nvSpPr>
          <p:cNvPr id="64" name="TextBox 63">
            <a:extLst>
              <a:ext uri="{FF2B5EF4-FFF2-40B4-BE49-F238E27FC236}">
                <a16:creationId xmlns:a16="http://schemas.microsoft.com/office/drawing/2014/main" id="{FC574D98-5559-440B-8AC4-19AFDB5CD540}"/>
              </a:ext>
            </a:extLst>
          </p:cNvPr>
          <p:cNvSpPr txBox="1"/>
          <p:nvPr/>
        </p:nvSpPr>
        <p:spPr>
          <a:xfrm rot="20455318">
            <a:off x="3880181" y="1714922"/>
            <a:ext cx="1732141" cy="523220"/>
          </a:xfrm>
          <a:prstGeom prst="rect">
            <a:avLst/>
          </a:prstGeom>
          <a:noFill/>
        </p:spPr>
        <p:txBody>
          <a:bodyPr wrap="none" rtlCol="0">
            <a:spAutoFit/>
          </a:bodyPr>
          <a:lstStyle/>
          <a:p>
            <a:pPr algn="ctr"/>
            <a:r>
              <a:rPr lang="en-US" sz="1400" dirty="0"/>
              <a:t>How do I </a:t>
            </a:r>
            <a:r>
              <a:rPr lang="en-US" sz="1400" b="1" dirty="0"/>
              <a:t>deploy</a:t>
            </a:r>
            <a:r>
              <a:rPr lang="en-US" sz="1400" dirty="0"/>
              <a:t> new</a:t>
            </a:r>
          </a:p>
          <a:p>
            <a:pPr algn="ctr"/>
            <a:r>
              <a:rPr lang="en-US" sz="1400" dirty="0"/>
              <a:t> </a:t>
            </a:r>
            <a:r>
              <a:rPr lang="en-US" sz="1400" b="1" dirty="0"/>
              <a:t>code</a:t>
            </a:r>
            <a:r>
              <a:rPr lang="en-US" sz="1400" dirty="0"/>
              <a:t> to my </a:t>
            </a:r>
            <a:r>
              <a:rPr lang="en-US" sz="1400" b="1" dirty="0"/>
              <a:t>servers</a:t>
            </a:r>
            <a:r>
              <a:rPr lang="en-US" sz="1400" dirty="0"/>
              <a:t>?</a:t>
            </a:r>
            <a:endParaRPr lang="en-US" sz="1400" b="1" dirty="0"/>
          </a:p>
        </p:txBody>
      </p:sp>
      <p:sp>
        <p:nvSpPr>
          <p:cNvPr id="65" name="TextBox 64">
            <a:extLst>
              <a:ext uri="{FF2B5EF4-FFF2-40B4-BE49-F238E27FC236}">
                <a16:creationId xmlns:a16="http://schemas.microsoft.com/office/drawing/2014/main" id="{89493A82-B164-4F94-B24D-48F8C1CD51F6}"/>
              </a:ext>
            </a:extLst>
          </p:cNvPr>
          <p:cNvSpPr txBox="1"/>
          <p:nvPr/>
        </p:nvSpPr>
        <p:spPr>
          <a:xfrm rot="20455318">
            <a:off x="10190674" y="4576392"/>
            <a:ext cx="1402885" cy="523220"/>
          </a:xfrm>
          <a:prstGeom prst="rect">
            <a:avLst/>
          </a:prstGeom>
          <a:noFill/>
        </p:spPr>
        <p:txBody>
          <a:bodyPr wrap="none" rtlCol="0">
            <a:spAutoFit/>
          </a:bodyPr>
          <a:lstStyle/>
          <a:p>
            <a:pPr algn="ctr"/>
            <a:r>
              <a:rPr lang="en-US" sz="1400" dirty="0"/>
              <a:t>What </a:t>
            </a:r>
            <a:r>
              <a:rPr lang="en-US" sz="1400" b="1" dirty="0"/>
              <a:t>storage</a:t>
            </a:r>
            <a:r>
              <a:rPr lang="en-US" sz="1400" dirty="0"/>
              <a:t> do</a:t>
            </a:r>
          </a:p>
          <a:p>
            <a:pPr algn="ctr"/>
            <a:r>
              <a:rPr lang="en-US" sz="1400" dirty="0"/>
              <a:t> I need to use?</a:t>
            </a:r>
            <a:endParaRPr lang="en-US" sz="1400" b="1" dirty="0"/>
          </a:p>
        </p:txBody>
      </p:sp>
      <p:sp>
        <p:nvSpPr>
          <p:cNvPr id="67" name="TextBox 66">
            <a:extLst>
              <a:ext uri="{FF2B5EF4-FFF2-40B4-BE49-F238E27FC236}">
                <a16:creationId xmlns:a16="http://schemas.microsoft.com/office/drawing/2014/main" id="{6EB3278B-4BAA-47CF-9E7B-C7C38368EA29}"/>
              </a:ext>
            </a:extLst>
          </p:cNvPr>
          <p:cNvSpPr txBox="1"/>
          <p:nvPr/>
        </p:nvSpPr>
        <p:spPr>
          <a:xfrm rot="512763">
            <a:off x="6611370" y="4135981"/>
            <a:ext cx="2253566" cy="523220"/>
          </a:xfrm>
          <a:prstGeom prst="rect">
            <a:avLst/>
          </a:prstGeom>
          <a:noFill/>
        </p:spPr>
        <p:txBody>
          <a:bodyPr wrap="none" rtlCol="0">
            <a:spAutoFit/>
          </a:bodyPr>
          <a:lstStyle/>
          <a:p>
            <a:pPr algn="ctr"/>
            <a:r>
              <a:rPr lang="en-US" sz="1400" dirty="0"/>
              <a:t>How do I keep the </a:t>
            </a:r>
            <a:r>
              <a:rPr lang="en-US" sz="1400" b="1" dirty="0"/>
              <a:t>operating</a:t>
            </a:r>
          </a:p>
          <a:p>
            <a:pPr algn="ctr"/>
            <a:r>
              <a:rPr lang="en-US" sz="1400" b="1" dirty="0"/>
              <a:t>system</a:t>
            </a:r>
            <a:r>
              <a:rPr lang="en-US" sz="1400" dirty="0"/>
              <a:t> up to date?</a:t>
            </a:r>
          </a:p>
        </p:txBody>
      </p:sp>
      <p:sp>
        <p:nvSpPr>
          <p:cNvPr id="69" name="TextBox 68">
            <a:extLst>
              <a:ext uri="{FF2B5EF4-FFF2-40B4-BE49-F238E27FC236}">
                <a16:creationId xmlns:a16="http://schemas.microsoft.com/office/drawing/2014/main" id="{632F3BF1-0D6F-4F7A-B6ED-4EEC47B1161E}"/>
              </a:ext>
            </a:extLst>
          </p:cNvPr>
          <p:cNvSpPr txBox="1"/>
          <p:nvPr/>
        </p:nvSpPr>
        <p:spPr>
          <a:xfrm rot="20736026">
            <a:off x="9797401" y="5401208"/>
            <a:ext cx="1806457" cy="523220"/>
          </a:xfrm>
          <a:prstGeom prst="rect">
            <a:avLst/>
          </a:prstGeom>
          <a:noFill/>
        </p:spPr>
        <p:txBody>
          <a:bodyPr wrap="none" rtlCol="0">
            <a:spAutoFit/>
          </a:bodyPr>
          <a:lstStyle/>
          <a:p>
            <a:pPr algn="ctr"/>
            <a:r>
              <a:rPr lang="en-US" sz="1400" dirty="0"/>
              <a:t>How can I dynamically</a:t>
            </a:r>
          </a:p>
          <a:p>
            <a:pPr algn="ctr"/>
            <a:r>
              <a:rPr lang="en-US" sz="1400" dirty="0"/>
              <a:t>configure my app?</a:t>
            </a:r>
          </a:p>
        </p:txBody>
      </p:sp>
      <p:sp>
        <p:nvSpPr>
          <p:cNvPr id="70" name="TextBox 69">
            <a:extLst>
              <a:ext uri="{FF2B5EF4-FFF2-40B4-BE49-F238E27FC236}">
                <a16:creationId xmlns:a16="http://schemas.microsoft.com/office/drawing/2014/main" id="{53471CCE-CFC3-4AD9-B1E5-20BEE3B4F1CA}"/>
              </a:ext>
            </a:extLst>
          </p:cNvPr>
          <p:cNvSpPr txBox="1"/>
          <p:nvPr/>
        </p:nvSpPr>
        <p:spPr>
          <a:xfrm>
            <a:off x="6241737" y="5753435"/>
            <a:ext cx="1567032" cy="523220"/>
          </a:xfrm>
          <a:prstGeom prst="rect">
            <a:avLst/>
          </a:prstGeom>
          <a:noFill/>
        </p:spPr>
        <p:txBody>
          <a:bodyPr wrap="none" rtlCol="0">
            <a:spAutoFit/>
          </a:bodyPr>
          <a:lstStyle/>
          <a:p>
            <a:pPr algn="ctr"/>
            <a:r>
              <a:rPr lang="en-US" sz="1400" dirty="0"/>
              <a:t>How often should I</a:t>
            </a:r>
          </a:p>
          <a:p>
            <a:pPr algn="ctr"/>
            <a:r>
              <a:rPr lang="en-US" sz="1400" b="1" dirty="0"/>
              <a:t>patch</a:t>
            </a:r>
            <a:r>
              <a:rPr lang="en-US" sz="1400" dirty="0"/>
              <a:t> my </a:t>
            </a:r>
            <a:r>
              <a:rPr lang="en-US" sz="1400" b="1" dirty="0"/>
              <a:t>severs?</a:t>
            </a:r>
            <a:endParaRPr lang="en-US" sz="1400" dirty="0"/>
          </a:p>
        </p:txBody>
      </p:sp>
      <p:sp>
        <p:nvSpPr>
          <p:cNvPr id="71" name="TextBox 70">
            <a:extLst>
              <a:ext uri="{FF2B5EF4-FFF2-40B4-BE49-F238E27FC236}">
                <a16:creationId xmlns:a16="http://schemas.microsoft.com/office/drawing/2014/main" id="{E7CD2ACC-A40F-4FE4-B7BD-6016814DE996}"/>
              </a:ext>
            </a:extLst>
          </p:cNvPr>
          <p:cNvSpPr txBox="1"/>
          <p:nvPr/>
        </p:nvSpPr>
        <p:spPr>
          <a:xfrm rot="20540013">
            <a:off x="3665018" y="5481872"/>
            <a:ext cx="1431802" cy="307777"/>
          </a:xfrm>
          <a:prstGeom prst="rect">
            <a:avLst/>
          </a:prstGeom>
          <a:noFill/>
        </p:spPr>
        <p:txBody>
          <a:bodyPr wrap="none" rtlCol="0">
            <a:spAutoFit/>
          </a:bodyPr>
          <a:lstStyle/>
          <a:p>
            <a:pPr algn="ctr"/>
            <a:r>
              <a:rPr lang="en-US" sz="1400" dirty="0"/>
              <a:t>Do I need a </a:t>
            </a:r>
            <a:r>
              <a:rPr lang="en-US" sz="1400" b="1" dirty="0"/>
              <a:t>UPS</a:t>
            </a:r>
            <a:r>
              <a:rPr lang="en-US" sz="1400" dirty="0"/>
              <a:t>?</a:t>
            </a:r>
          </a:p>
        </p:txBody>
      </p:sp>
      <p:sp>
        <p:nvSpPr>
          <p:cNvPr id="72" name="TextBox 71">
            <a:extLst>
              <a:ext uri="{FF2B5EF4-FFF2-40B4-BE49-F238E27FC236}">
                <a16:creationId xmlns:a16="http://schemas.microsoft.com/office/drawing/2014/main" id="{D17E04C9-9F4E-4B44-90AE-1E5233D04661}"/>
              </a:ext>
            </a:extLst>
          </p:cNvPr>
          <p:cNvSpPr txBox="1"/>
          <p:nvPr/>
        </p:nvSpPr>
        <p:spPr>
          <a:xfrm>
            <a:off x="1386567" y="5770394"/>
            <a:ext cx="1944314" cy="523220"/>
          </a:xfrm>
          <a:prstGeom prst="rect">
            <a:avLst/>
          </a:prstGeom>
          <a:noFill/>
        </p:spPr>
        <p:txBody>
          <a:bodyPr wrap="none" rtlCol="0">
            <a:spAutoFit/>
          </a:bodyPr>
          <a:lstStyle/>
          <a:p>
            <a:pPr algn="ctr"/>
            <a:r>
              <a:rPr lang="en-US" sz="1400" dirty="0"/>
              <a:t>It takes how long to</a:t>
            </a:r>
          </a:p>
          <a:p>
            <a:pPr algn="ctr"/>
            <a:r>
              <a:rPr lang="en-US" sz="1400" b="1" dirty="0"/>
              <a:t>provision</a:t>
            </a:r>
            <a:r>
              <a:rPr lang="en-US" sz="1400" dirty="0"/>
              <a:t> a new </a:t>
            </a:r>
            <a:r>
              <a:rPr lang="en-US" sz="1400" b="1" dirty="0"/>
              <a:t>server?</a:t>
            </a:r>
            <a:endParaRPr lang="en-US" sz="1400" dirty="0"/>
          </a:p>
        </p:txBody>
      </p:sp>
      <p:sp>
        <p:nvSpPr>
          <p:cNvPr id="73" name="TextBox 72">
            <a:extLst>
              <a:ext uri="{FF2B5EF4-FFF2-40B4-BE49-F238E27FC236}">
                <a16:creationId xmlns:a16="http://schemas.microsoft.com/office/drawing/2014/main" id="{21247DFC-8EE6-4C62-95B2-72F232484B83}"/>
              </a:ext>
            </a:extLst>
          </p:cNvPr>
          <p:cNvSpPr txBox="1"/>
          <p:nvPr/>
        </p:nvSpPr>
        <p:spPr>
          <a:xfrm>
            <a:off x="3483966" y="2815929"/>
            <a:ext cx="1887312" cy="523220"/>
          </a:xfrm>
          <a:prstGeom prst="rect">
            <a:avLst/>
          </a:prstGeom>
          <a:noFill/>
        </p:spPr>
        <p:txBody>
          <a:bodyPr wrap="none" rtlCol="0">
            <a:spAutoFit/>
          </a:bodyPr>
          <a:lstStyle/>
          <a:p>
            <a:pPr algn="ctr"/>
            <a:r>
              <a:rPr lang="en-US" sz="1400" dirty="0"/>
              <a:t>Which packages should</a:t>
            </a:r>
          </a:p>
          <a:p>
            <a:pPr algn="ctr"/>
            <a:r>
              <a:rPr lang="en-US" sz="1400" dirty="0"/>
              <a:t>be on my </a:t>
            </a:r>
            <a:r>
              <a:rPr lang="en-US" sz="1400" b="1" dirty="0"/>
              <a:t>server</a:t>
            </a:r>
            <a:r>
              <a:rPr lang="en-US" sz="1400" dirty="0"/>
              <a:t>?</a:t>
            </a:r>
          </a:p>
        </p:txBody>
      </p:sp>
    </p:spTree>
    <p:extLst>
      <p:ext uri="{BB962C8B-B14F-4D97-AF65-F5344CB8AC3E}">
        <p14:creationId xmlns:p14="http://schemas.microsoft.com/office/powerpoint/2010/main" val="1697673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loud 13">
            <a:extLst>
              <a:ext uri="{FF2B5EF4-FFF2-40B4-BE49-F238E27FC236}">
                <a16:creationId xmlns:a16="http://schemas.microsoft.com/office/drawing/2014/main" id="{24D770B0-6BA4-4B80-8B8C-29B689119C64}"/>
              </a:ext>
            </a:extLst>
          </p:cNvPr>
          <p:cNvSpPr/>
          <p:nvPr/>
        </p:nvSpPr>
        <p:spPr>
          <a:xfrm>
            <a:off x="5471556" y="4684735"/>
            <a:ext cx="1227551" cy="676656"/>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Cloud 12">
            <a:extLst>
              <a:ext uri="{FF2B5EF4-FFF2-40B4-BE49-F238E27FC236}">
                <a16:creationId xmlns:a16="http://schemas.microsoft.com/office/drawing/2014/main" id="{0695EF2B-E20A-4B21-A2CB-66B82740470F}"/>
              </a:ext>
            </a:extLst>
          </p:cNvPr>
          <p:cNvSpPr/>
          <p:nvPr/>
        </p:nvSpPr>
        <p:spPr>
          <a:xfrm>
            <a:off x="4995995" y="2647202"/>
            <a:ext cx="2187599" cy="1618439"/>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691215" cy="369332"/>
          </a:xfrm>
          <a:prstGeom prst="rect">
            <a:avLst/>
          </a:prstGeom>
          <a:noFill/>
        </p:spPr>
        <p:txBody>
          <a:bodyPr wrap="none" rtlCol="0">
            <a:spAutoFit/>
          </a:bodyPr>
          <a:lstStyle/>
          <a:p>
            <a:r>
              <a:rPr lang="en-US" dirty="0">
                <a:latin typeface="Kamerik205 8" panose="020B0803030600020004" pitchFamily="34" charset="0"/>
              </a:rPr>
              <a:t>IaaS</a:t>
            </a:r>
          </a:p>
        </p:txBody>
      </p:sp>
      <p:grpSp>
        <p:nvGrpSpPr>
          <p:cNvPr id="4" name="Group 3">
            <a:extLst>
              <a:ext uri="{FF2B5EF4-FFF2-40B4-BE49-F238E27FC236}">
                <a16:creationId xmlns:a16="http://schemas.microsoft.com/office/drawing/2014/main" id="{89F84E86-9E38-4985-8F65-FFB2460A04BE}"/>
              </a:ext>
            </a:extLst>
          </p:cNvPr>
          <p:cNvGrpSpPr/>
          <p:nvPr/>
        </p:nvGrpSpPr>
        <p:grpSpPr>
          <a:xfrm>
            <a:off x="2398511" y="3029521"/>
            <a:ext cx="1583138" cy="1198436"/>
            <a:chOff x="2398511" y="3029521"/>
            <a:chExt cx="1583138" cy="1198436"/>
          </a:xfrm>
        </p:grpSpPr>
        <p:pic>
          <p:nvPicPr>
            <p:cNvPr id="5" name="Picture 4" descr="See the source image">
              <a:extLst>
                <a:ext uri="{FF2B5EF4-FFF2-40B4-BE49-F238E27FC236}">
                  <a16:creationId xmlns:a16="http://schemas.microsoft.com/office/drawing/2014/main" id="{A2ABAA8D-78D6-4ED9-8E71-DCE6926C0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ee the source image">
              <a:extLst>
                <a:ext uri="{FF2B5EF4-FFF2-40B4-BE49-F238E27FC236}">
                  <a16:creationId xmlns:a16="http://schemas.microsoft.com/office/drawing/2014/main" id="{FE7E4C60-1275-4BBC-8823-51A9F0557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8" descr="See the source image">
            <a:extLst>
              <a:ext uri="{FF2B5EF4-FFF2-40B4-BE49-F238E27FC236}">
                <a16:creationId xmlns:a16="http://schemas.microsoft.com/office/drawing/2014/main" id="{AD231BDE-7928-4C27-9327-E3A1CBD6F3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559" y="2886559"/>
            <a:ext cx="1084882" cy="108488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7E601CD-4118-4E83-B7BD-BBAD9D230508}"/>
              </a:ext>
            </a:extLst>
          </p:cNvPr>
          <p:cNvGrpSpPr/>
          <p:nvPr/>
        </p:nvGrpSpPr>
        <p:grpSpPr>
          <a:xfrm>
            <a:off x="8321746" y="2900535"/>
            <a:ext cx="1731135" cy="1233310"/>
            <a:chOff x="8321746" y="2900535"/>
            <a:chExt cx="1731135" cy="1233310"/>
          </a:xfrm>
        </p:grpSpPr>
        <p:pic>
          <p:nvPicPr>
            <p:cNvPr id="9" name="Picture 10" descr="See the source image">
              <a:extLst>
                <a:ext uri="{FF2B5EF4-FFF2-40B4-BE49-F238E27FC236}">
                  <a16:creationId xmlns:a16="http://schemas.microsoft.com/office/drawing/2014/main" id="{0346E9A8-EFA2-42EA-AD1B-21506DFEE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See the source image">
              <a:extLst>
                <a:ext uri="{FF2B5EF4-FFF2-40B4-BE49-F238E27FC236}">
                  <a16:creationId xmlns:a16="http://schemas.microsoft.com/office/drawing/2014/main" id="{BDD29477-BCF9-4CAB-AD0E-F82E5DD597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See the source image">
              <a:extLst>
                <a:ext uri="{FF2B5EF4-FFF2-40B4-BE49-F238E27FC236}">
                  <a16:creationId xmlns:a16="http://schemas.microsoft.com/office/drawing/2014/main" id="{FFAD7923-B89E-40BB-B77D-72BDC3C317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51A3A128-8706-45DD-9C77-DC100CAF827D}"/>
              </a:ext>
            </a:extLst>
          </p:cNvPr>
          <p:cNvSpPr txBox="1"/>
          <p:nvPr/>
        </p:nvSpPr>
        <p:spPr>
          <a:xfrm>
            <a:off x="3992699" y="1292876"/>
            <a:ext cx="4206601" cy="307777"/>
          </a:xfrm>
          <a:prstGeom prst="rect">
            <a:avLst/>
          </a:prstGeom>
          <a:noFill/>
        </p:spPr>
        <p:txBody>
          <a:bodyPr wrap="none" rtlCol="0">
            <a:spAutoFit/>
          </a:bodyPr>
          <a:lstStyle/>
          <a:p>
            <a:pPr algn="ctr"/>
            <a:r>
              <a:rPr lang="en-US" sz="1400" dirty="0"/>
              <a:t>What is the right </a:t>
            </a:r>
            <a:r>
              <a:rPr lang="en-US" sz="1400" b="1" dirty="0"/>
              <a:t>size</a:t>
            </a:r>
            <a:r>
              <a:rPr lang="en-US" sz="1400" dirty="0"/>
              <a:t> of </a:t>
            </a:r>
            <a:r>
              <a:rPr lang="en-US" sz="1400" b="1" dirty="0"/>
              <a:t>servers</a:t>
            </a:r>
            <a:r>
              <a:rPr lang="en-US" sz="1400" dirty="0"/>
              <a:t> for my business needs?</a:t>
            </a:r>
          </a:p>
        </p:txBody>
      </p:sp>
      <p:sp>
        <p:nvSpPr>
          <p:cNvPr id="16" name="TextBox 15">
            <a:extLst>
              <a:ext uri="{FF2B5EF4-FFF2-40B4-BE49-F238E27FC236}">
                <a16:creationId xmlns:a16="http://schemas.microsoft.com/office/drawing/2014/main" id="{94EB28A6-3E68-4B90-BB12-17A1801146EB}"/>
              </a:ext>
            </a:extLst>
          </p:cNvPr>
          <p:cNvSpPr txBox="1"/>
          <p:nvPr/>
        </p:nvSpPr>
        <p:spPr>
          <a:xfrm>
            <a:off x="4645730" y="1532233"/>
            <a:ext cx="2900538" cy="307777"/>
          </a:xfrm>
          <a:prstGeom prst="rect">
            <a:avLst/>
          </a:prstGeom>
          <a:noFill/>
        </p:spPr>
        <p:txBody>
          <a:bodyPr wrap="none" rtlCol="0">
            <a:spAutoFit/>
          </a:bodyPr>
          <a:lstStyle/>
          <a:p>
            <a:pPr algn="ctr"/>
            <a:r>
              <a:rPr lang="en-US" sz="1400" dirty="0"/>
              <a:t>How can I increase </a:t>
            </a:r>
            <a:r>
              <a:rPr lang="en-US" sz="1400" b="1" dirty="0"/>
              <a:t>server</a:t>
            </a:r>
            <a:r>
              <a:rPr lang="en-US" sz="1400" dirty="0"/>
              <a:t> utilization?</a:t>
            </a:r>
          </a:p>
        </p:txBody>
      </p:sp>
      <p:sp>
        <p:nvSpPr>
          <p:cNvPr id="18" name="TextBox 17">
            <a:extLst>
              <a:ext uri="{FF2B5EF4-FFF2-40B4-BE49-F238E27FC236}">
                <a16:creationId xmlns:a16="http://schemas.microsoft.com/office/drawing/2014/main" id="{167484A0-703B-4E1C-BB68-93B470BB2FD2}"/>
              </a:ext>
            </a:extLst>
          </p:cNvPr>
          <p:cNvSpPr txBox="1"/>
          <p:nvPr/>
        </p:nvSpPr>
        <p:spPr>
          <a:xfrm>
            <a:off x="4925197" y="1769460"/>
            <a:ext cx="2341603" cy="307777"/>
          </a:xfrm>
          <a:prstGeom prst="rect">
            <a:avLst/>
          </a:prstGeom>
          <a:noFill/>
        </p:spPr>
        <p:txBody>
          <a:bodyPr wrap="none" rtlCol="0">
            <a:spAutoFit/>
          </a:bodyPr>
          <a:lstStyle/>
          <a:p>
            <a:pPr algn="ctr"/>
            <a:r>
              <a:rPr lang="en-US" sz="1400" dirty="0"/>
              <a:t>How </a:t>
            </a:r>
            <a:r>
              <a:rPr lang="en-US" sz="1400" b="1" dirty="0"/>
              <a:t>many</a:t>
            </a:r>
            <a:r>
              <a:rPr lang="en-US" sz="1400" dirty="0"/>
              <a:t> servers do I need?</a:t>
            </a:r>
          </a:p>
        </p:txBody>
      </p:sp>
      <p:sp>
        <p:nvSpPr>
          <p:cNvPr id="20" name="TextBox 19">
            <a:extLst>
              <a:ext uri="{FF2B5EF4-FFF2-40B4-BE49-F238E27FC236}">
                <a16:creationId xmlns:a16="http://schemas.microsoft.com/office/drawing/2014/main" id="{E0A70210-E994-4874-A92E-D92CD1C60BAF}"/>
              </a:ext>
            </a:extLst>
          </p:cNvPr>
          <p:cNvSpPr txBox="1"/>
          <p:nvPr/>
        </p:nvSpPr>
        <p:spPr>
          <a:xfrm>
            <a:off x="4833685" y="2008817"/>
            <a:ext cx="2502545"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application?</a:t>
            </a:r>
          </a:p>
        </p:txBody>
      </p:sp>
      <p:sp>
        <p:nvSpPr>
          <p:cNvPr id="21" name="TextBox 20">
            <a:extLst>
              <a:ext uri="{FF2B5EF4-FFF2-40B4-BE49-F238E27FC236}">
                <a16:creationId xmlns:a16="http://schemas.microsoft.com/office/drawing/2014/main" id="{E74BC1B4-2DFA-4F7E-B945-3E4772BF8E09}"/>
              </a:ext>
            </a:extLst>
          </p:cNvPr>
          <p:cNvSpPr txBox="1"/>
          <p:nvPr/>
        </p:nvSpPr>
        <p:spPr>
          <a:xfrm>
            <a:off x="807254" y="4530846"/>
            <a:ext cx="2940805" cy="307777"/>
          </a:xfrm>
          <a:prstGeom prst="rect">
            <a:avLst/>
          </a:prstGeom>
          <a:noFill/>
        </p:spPr>
        <p:txBody>
          <a:bodyPr wrap="none" rtlCol="0">
            <a:spAutoFit/>
          </a:bodyPr>
          <a:lstStyle/>
          <a:p>
            <a:pPr algn="ctr"/>
            <a:r>
              <a:rPr lang="en-US" sz="1400" dirty="0"/>
              <a:t>How often should I </a:t>
            </a:r>
            <a:r>
              <a:rPr lang="en-US" sz="1400" b="1" dirty="0"/>
              <a:t>patch</a:t>
            </a:r>
            <a:r>
              <a:rPr lang="en-US" sz="1400" dirty="0"/>
              <a:t> my </a:t>
            </a:r>
            <a:r>
              <a:rPr lang="en-US" sz="1400" b="1" dirty="0"/>
              <a:t>servers</a:t>
            </a:r>
            <a:r>
              <a:rPr lang="en-US" sz="1400" dirty="0"/>
              <a:t>?</a:t>
            </a:r>
          </a:p>
        </p:txBody>
      </p:sp>
      <p:sp>
        <p:nvSpPr>
          <p:cNvPr id="22" name="TextBox 21">
            <a:extLst>
              <a:ext uri="{FF2B5EF4-FFF2-40B4-BE49-F238E27FC236}">
                <a16:creationId xmlns:a16="http://schemas.microsoft.com/office/drawing/2014/main" id="{A2645397-1108-4380-9347-3624081C0352}"/>
              </a:ext>
            </a:extLst>
          </p:cNvPr>
          <p:cNvSpPr txBox="1"/>
          <p:nvPr/>
        </p:nvSpPr>
        <p:spPr>
          <a:xfrm>
            <a:off x="781198" y="4838623"/>
            <a:ext cx="2992935" cy="307777"/>
          </a:xfrm>
          <a:prstGeom prst="rect">
            <a:avLst/>
          </a:prstGeom>
          <a:noFill/>
        </p:spPr>
        <p:txBody>
          <a:bodyPr wrap="none" rtlCol="0">
            <a:spAutoFit/>
          </a:bodyPr>
          <a:lstStyle/>
          <a:p>
            <a:pPr algn="ctr"/>
            <a:r>
              <a:rPr lang="en-US" sz="1400" dirty="0"/>
              <a:t>How often should I </a:t>
            </a:r>
            <a:r>
              <a:rPr lang="en-US" sz="1400" b="1" dirty="0"/>
              <a:t>backup</a:t>
            </a:r>
            <a:r>
              <a:rPr lang="en-US" sz="1400" dirty="0"/>
              <a:t> my </a:t>
            </a:r>
            <a:r>
              <a:rPr lang="en-US" sz="1400" b="1" dirty="0"/>
              <a:t>server</a:t>
            </a:r>
            <a:r>
              <a:rPr lang="en-US" sz="1400" dirty="0"/>
              <a:t>?</a:t>
            </a:r>
          </a:p>
        </p:txBody>
      </p:sp>
      <p:sp>
        <p:nvSpPr>
          <p:cNvPr id="23" name="TextBox 22">
            <a:extLst>
              <a:ext uri="{FF2B5EF4-FFF2-40B4-BE49-F238E27FC236}">
                <a16:creationId xmlns:a16="http://schemas.microsoft.com/office/drawing/2014/main" id="{77867B89-EB2A-4D42-8AC4-7F28FF8A2995}"/>
              </a:ext>
            </a:extLst>
          </p:cNvPr>
          <p:cNvSpPr txBox="1"/>
          <p:nvPr/>
        </p:nvSpPr>
        <p:spPr>
          <a:xfrm>
            <a:off x="702298" y="5141512"/>
            <a:ext cx="3202864" cy="307777"/>
          </a:xfrm>
          <a:prstGeom prst="rect">
            <a:avLst/>
          </a:prstGeom>
          <a:noFill/>
        </p:spPr>
        <p:txBody>
          <a:bodyPr wrap="none" rtlCol="0">
            <a:spAutoFit/>
          </a:bodyPr>
          <a:lstStyle/>
          <a:p>
            <a:pPr algn="ctr"/>
            <a:r>
              <a:rPr lang="en-US" sz="1400" dirty="0"/>
              <a:t>Which </a:t>
            </a:r>
            <a:r>
              <a:rPr lang="en-US" sz="1400" b="1" dirty="0"/>
              <a:t>packages</a:t>
            </a:r>
            <a:r>
              <a:rPr lang="en-US" sz="1400" dirty="0"/>
              <a:t> should be on my </a:t>
            </a:r>
            <a:r>
              <a:rPr lang="en-US" sz="1400" b="1" dirty="0"/>
              <a:t>server</a:t>
            </a:r>
            <a:r>
              <a:rPr lang="en-US" sz="1400" dirty="0"/>
              <a:t>?</a:t>
            </a:r>
          </a:p>
        </p:txBody>
      </p:sp>
      <p:sp>
        <p:nvSpPr>
          <p:cNvPr id="24" name="TextBox 23">
            <a:extLst>
              <a:ext uri="{FF2B5EF4-FFF2-40B4-BE49-F238E27FC236}">
                <a16:creationId xmlns:a16="http://schemas.microsoft.com/office/drawing/2014/main" id="{9D07DD39-ACA2-4C67-A1AF-BEA45765DEAB}"/>
              </a:ext>
            </a:extLst>
          </p:cNvPr>
          <p:cNvSpPr txBox="1"/>
          <p:nvPr/>
        </p:nvSpPr>
        <p:spPr>
          <a:xfrm>
            <a:off x="7996521" y="4376957"/>
            <a:ext cx="3172022" cy="307777"/>
          </a:xfrm>
          <a:prstGeom prst="rect">
            <a:avLst/>
          </a:prstGeom>
          <a:noFill/>
        </p:spPr>
        <p:txBody>
          <a:bodyPr wrap="none" rtlCol="0">
            <a:spAutoFit/>
          </a:bodyPr>
          <a:lstStyle/>
          <a:p>
            <a:pPr algn="ctr"/>
            <a:r>
              <a:rPr lang="en-US" sz="1400" dirty="0"/>
              <a:t>How do I </a:t>
            </a:r>
            <a:r>
              <a:rPr lang="en-US" sz="1400" b="1" dirty="0"/>
              <a:t>deploy</a:t>
            </a:r>
            <a:r>
              <a:rPr lang="en-US" sz="1400" dirty="0"/>
              <a:t> new </a:t>
            </a:r>
            <a:r>
              <a:rPr lang="en-US" sz="1400" b="1" dirty="0"/>
              <a:t>code</a:t>
            </a:r>
            <a:r>
              <a:rPr lang="en-US" sz="1400" dirty="0"/>
              <a:t> to my </a:t>
            </a:r>
            <a:r>
              <a:rPr lang="en-US" sz="1400" b="1" dirty="0"/>
              <a:t>server</a:t>
            </a:r>
            <a:r>
              <a:rPr lang="en-US" sz="1400" dirty="0"/>
              <a:t>?</a:t>
            </a:r>
          </a:p>
        </p:txBody>
      </p:sp>
      <p:sp>
        <p:nvSpPr>
          <p:cNvPr id="25" name="TextBox 24">
            <a:extLst>
              <a:ext uri="{FF2B5EF4-FFF2-40B4-BE49-F238E27FC236}">
                <a16:creationId xmlns:a16="http://schemas.microsoft.com/office/drawing/2014/main" id="{73DFABEF-ADCB-41C9-BB39-7DE03613E808}"/>
              </a:ext>
            </a:extLst>
          </p:cNvPr>
          <p:cNvSpPr txBox="1"/>
          <p:nvPr/>
        </p:nvSpPr>
        <p:spPr>
          <a:xfrm>
            <a:off x="7732407" y="4684734"/>
            <a:ext cx="3700245" cy="307777"/>
          </a:xfrm>
          <a:prstGeom prst="rect">
            <a:avLst/>
          </a:prstGeom>
          <a:noFill/>
        </p:spPr>
        <p:txBody>
          <a:bodyPr wrap="none" rtlCol="0">
            <a:spAutoFit/>
          </a:bodyPr>
          <a:lstStyle/>
          <a:p>
            <a:pPr algn="ctr"/>
            <a:r>
              <a:rPr lang="en-US" sz="1400" dirty="0"/>
              <a:t>How do I keep the </a:t>
            </a:r>
            <a:r>
              <a:rPr lang="en-US" sz="1400" b="1" dirty="0"/>
              <a:t>operating system</a:t>
            </a:r>
            <a:r>
              <a:rPr lang="en-US" sz="1400" dirty="0"/>
              <a:t> up to date?</a:t>
            </a:r>
          </a:p>
        </p:txBody>
      </p:sp>
      <p:sp>
        <p:nvSpPr>
          <p:cNvPr id="26" name="TextBox 25">
            <a:extLst>
              <a:ext uri="{FF2B5EF4-FFF2-40B4-BE49-F238E27FC236}">
                <a16:creationId xmlns:a16="http://schemas.microsoft.com/office/drawing/2014/main" id="{A6246B64-1353-4B32-966F-AFEE25A4B922}"/>
              </a:ext>
            </a:extLst>
          </p:cNvPr>
          <p:cNvSpPr txBox="1"/>
          <p:nvPr/>
        </p:nvSpPr>
        <p:spPr>
          <a:xfrm>
            <a:off x="8361272" y="5026308"/>
            <a:ext cx="2442528" cy="307777"/>
          </a:xfrm>
          <a:prstGeom prst="rect">
            <a:avLst/>
          </a:prstGeom>
          <a:noFill/>
        </p:spPr>
        <p:txBody>
          <a:bodyPr wrap="none" rtlCol="0">
            <a:spAutoFit/>
          </a:bodyPr>
          <a:lstStyle/>
          <a:p>
            <a:pPr algn="ctr"/>
            <a:r>
              <a:rPr lang="en-US" sz="1400" dirty="0"/>
              <a:t>Who </a:t>
            </a:r>
            <a:r>
              <a:rPr lang="en-US" sz="1400" b="1" dirty="0"/>
              <a:t>monitors</a:t>
            </a:r>
            <a:r>
              <a:rPr lang="en-US" sz="1400" dirty="0"/>
              <a:t> my application?</a:t>
            </a:r>
          </a:p>
        </p:txBody>
      </p:sp>
      <p:sp>
        <p:nvSpPr>
          <p:cNvPr id="71" name="TextBox 70">
            <a:extLst>
              <a:ext uri="{FF2B5EF4-FFF2-40B4-BE49-F238E27FC236}">
                <a16:creationId xmlns:a16="http://schemas.microsoft.com/office/drawing/2014/main" id="{F76CAA38-0427-4B78-8032-6767018F2D81}"/>
              </a:ext>
            </a:extLst>
          </p:cNvPr>
          <p:cNvSpPr txBox="1"/>
          <p:nvPr/>
        </p:nvSpPr>
        <p:spPr>
          <a:xfrm rot="19838304">
            <a:off x="200417" y="1722295"/>
            <a:ext cx="1754648" cy="523220"/>
          </a:xfrm>
          <a:prstGeom prst="rect">
            <a:avLst/>
          </a:prstGeom>
          <a:noFill/>
        </p:spPr>
        <p:txBody>
          <a:bodyPr wrap="none" rtlCol="0">
            <a:spAutoFit/>
          </a:bodyPr>
          <a:lstStyle/>
          <a:p>
            <a:r>
              <a:rPr lang="en-US" sz="1400" dirty="0"/>
              <a:t>What media should I</a:t>
            </a:r>
          </a:p>
          <a:p>
            <a:r>
              <a:rPr lang="en-US" sz="1400" dirty="0"/>
              <a:t>use to keep </a:t>
            </a:r>
            <a:r>
              <a:rPr lang="en-US" sz="1400" b="1" dirty="0"/>
              <a:t>backups?</a:t>
            </a:r>
            <a:endParaRPr lang="en-US" sz="1400" dirty="0"/>
          </a:p>
        </p:txBody>
      </p:sp>
      <p:sp>
        <p:nvSpPr>
          <p:cNvPr id="72" name="TextBox 71">
            <a:extLst>
              <a:ext uri="{FF2B5EF4-FFF2-40B4-BE49-F238E27FC236}">
                <a16:creationId xmlns:a16="http://schemas.microsoft.com/office/drawing/2014/main" id="{DD7079D8-7523-445F-9920-578F035F26F1}"/>
              </a:ext>
            </a:extLst>
          </p:cNvPr>
          <p:cNvSpPr txBox="1"/>
          <p:nvPr/>
        </p:nvSpPr>
        <p:spPr>
          <a:xfrm rot="20615167">
            <a:off x="8777239" y="2289410"/>
            <a:ext cx="1610569" cy="523220"/>
          </a:xfrm>
          <a:prstGeom prst="rect">
            <a:avLst/>
          </a:prstGeom>
          <a:noFill/>
        </p:spPr>
        <p:txBody>
          <a:bodyPr wrap="none" rtlCol="0">
            <a:spAutoFit/>
          </a:bodyPr>
          <a:lstStyle/>
          <a:p>
            <a:r>
              <a:rPr lang="en-US" sz="1400" dirty="0"/>
              <a:t>How often should I</a:t>
            </a:r>
          </a:p>
          <a:p>
            <a:r>
              <a:rPr lang="en-US" sz="1400" dirty="0"/>
              <a:t> </a:t>
            </a:r>
            <a:r>
              <a:rPr lang="en-US" sz="1400" b="1" dirty="0"/>
              <a:t>backup</a:t>
            </a:r>
            <a:r>
              <a:rPr lang="en-US" sz="1400" dirty="0"/>
              <a:t> my </a:t>
            </a:r>
            <a:r>
              <a:rPr lang="en-US" sz="1400" b="1" dirty="0"/>
              <a:t>server?</a:t>
            </a:r>
            <a:endParaRPr lang="en-US" sz="1400" dirty="0"/>
          </a:p>
        </p:txBody>
      </p:sp>
      <p:sp>
        <p:nvSpPr>
          <p:cNvPr id="73" name="TextBox 72">
            <a:extLst>
              <a:ext uri="{FF2B5EF4-FFF2-40B4-BE49-F238E27FC236}">
                <a16:creationId xmlns:a16="http://schemas.microsoft.com/office/drawing/2014/main" id="{51785D72-8D49-449F-BFCF-8716D325407D}"/>
              </a:ext>
            </a:extLst>
          </p:cNvPr>
          <p:cNvSpPr txBox="1"/>
          <p:nvPr/>
        </p:nvSpPr>
        <p:spPr>
          <a:xfrm rot="1269504">
            <a:off x="9932571" y="2981362"/>
            <a:ext cx="1541704" cy="523220"/>
          </a:xfrm>
          <a:prstGeom prst="rect">
            <a:avLst/>
          </a:prstGeom>
          <a:noFill/>
        </p:spPr>
        <p:txBody>
          <a:bodyPr wrap="none" rtlCol="0">
            <a:spAutoFit/>
          </a:bodyPr>
          <a:lstStyle/>
          <a:p>
            <a:pPr algn="ctr"/>
            <a:r>
              <a:rPr lang="en-US" sz="1400" dirty="0"/>
              <a:t>Are my </a:t>
            </a:r>
            <a:r>
              <a:rPr lang="en-US" sz="1400" b="1" dirty="0"/>
              <a:t>servers</a:t>
            </a:r>
            <a:r>
              <a:rPr lang="en-US" sz="1400" dirty="0"/>
              <a:t> in</a:t>
            </a:r>
          </a:p>
          <a:p>
            <a:pPr algn="ctr"/>
            <a:r>
              <a:rPr lang="en-US" sz="1400" dirty="0"/>
              <a:t> a </a:t>
            </a:r>
            <a:r>
              <a:rPr lang="en-US" sz="1400" b="1" dirty="0"/>
              <a:t>secure</a:t>
            </a:r>
            <a:r>
              <a:rPr lang="en-US" sz="1400" dirty="0"/>
              <a:t> location?</a:t>
            </a:r>
          </a:p>
        </p:txBody>
      </p:sp>
      <p:sp>
        <p:nvSpPr>
          <p:cNvPr id="74" name="TextBox 73">
            <a:extLst>
              <a:ext uri="{FF2B5EF4-FFF2-40B4-BE49-F238E27FC236}">
                <a16:creationId xmlns:a16="http://schemas.microsoft.com/office/drawing/2014/main" id="{6C9C9C7C-1B0A-410F-B423-F754AE6214D9}"/>
              </a:ext>
            </a:extLst>
          </p:cNvPr>
          <p:cNvSpPr txBox="1"/>
          <p:nvPr/>
        </p:nvSpPr>
        <p:spPr>
          <a:xfrm>
            <a:off x="2329127" y="4452755"/>
            <a:ext cx="1612173" cy="523220"/>
          </a:xfrm>
          <a:prstGeom prst="rect">
            <a:avLst/>
          </a:prstGeom>
          <a:noFill/>
        </p:spPr>
        <p:txBody>
          <a:bodyPr wrap="none" rtlCol="0">
            <a:spAutoFit/>
          </a:bodyPr>
          <a:lstStyle/>
          <a:p>
            <a:pPr algn="ctr"/>
            <a:r>
              <a:rPr lang="en-US" sz="1400" dirty="0"/>
              <a:t>Who has </a:t>
            </a:r>
            <a:r>
              <a:rPr lang="en-US" sz="1400" b="1" dirty="0"/>
              <a:t>physical</a:t>
            </a:r>
          </a:p>
          <a:p>
            <a:pPr algn="ctr"/>
            <a:r>
              <a:rPr lang="en-US" sz="1400" dirty="0"/>
              <a:t>access my </a:t>
            </a:r>
            <a:r>
              <a:rPr lang="en-US" sz="1400" b="1" dirty="0"/>
              <a:t>servers?</a:t>
            </a:r>
            <a:endParaRPr lang="en-US" sz="1400" dirty="0"/>
          </a:p>
        </p:txBody>
      </p:sp>
      <p:sp>
        <p:nvSpPr>
          <p:cNvPr id="75" name="TextBox 74">
            <a:extLst>
              <a:ext uri="{FF2B5EF4-FFF2-40B4-BE49-F238E27FC236}">
                <a16:creationId xmlns:a16="http://schemas.microsoft.com/office/drawing/2014/main" id="{D99E979F-5384-49CD-BCE6-6B892AA927A2}"/>
              </a:ext>
            </a:extLst>
          </p:cNvPr>
          <p:cNvSpPr txBox="1"/>
          <p:nvPr/>
        </p:nvSpPr>
        <p:spPr>
          <a:xfrm>
            <a:off x="1882228" y="1831009"/>
            <a:ext cx="1665007" cy="523220"/>
          </a:xfrm>
          <a:prstGeom prst="rect">
            <a:avLst/>
          </a:prstGeom>
          <a:noFill/>
        </p:spPr>
        <p:txBody>
          <a:bodyPr wrap="none" rtlCol="0">
            <a:spAutoFit/>
          </a:bodyPr>
          <a:lstStyle/>
          <a:p>
            <a:pPr algn="ctr"/>
            <a:r>
              <a:rPr lang="en-US" sz="1400" dirty="0"/>
              <a:t>What </a:t>
            </a:r>
            <a:r>
              <a:rPr lang="en-US" sz="1400" b="1" dirty="0"/>
              <a:t>size</a:t>
            </a:r>
            <a:r>
              <a:rPr lang="en-US" sz="1400" dirty="0"/>
              <a:t> of </a:t>
            </a:r>
            <a:r>
              <a:rPr lang="en-US" sz="1400" b="1" dirty="0"/>
              <a:t>servers</a:t>
            </a:r>
          </a:p>
          <a:p>
            <a:pPr algn="ctr"/>
            <a:r>
              <a:rPr lang="en-US" sz="1400" dirty="0"/>
              <a:t>should I </a:t>
            </a:r>
            <a:r>
              <a:rPr lang="en-US" sz="1400" b="1" dirty="0"/>
              <a:t>buy</a:t>
            </a:r>
            <a:r>
              <a:rPr lang="en-US" sz="1400" dirty="0"/>
              <a:t>?</a:t>
            </a:r>
          </a:p>
        </p:txBody>
      </p:sp>
      <p:sp>
        <p:nvSpPr>
          <p:cNvPr id="76" name="TextBox 75">
            <a:extLst>
              <a:ext uri="{FF2B5EF4-FFF2-40B4-BE49-F238E27FC236}">
                <a16:creationId xmlns:a16="http://schemas.microsoft.com/office/drawing/2014/main" id="{6172CF8F-AB98-4E24-B2DD-0499A5F70222}"/>
              </a:ext>
            </a:extLst>
          </p:cNvPr>
          <p:cNvSpPr txBox="1"/>
          <p:nvPr/>
        </p:nvSpPr>
        <p:spPr>
          <a:xfrm rot="20758428">
            <a:off x="826513" y="2839064"/>
            <a:ext cx="1968680"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a:t>
            </a:r>
          </a:p>
        </p:txBody>
      </p:sp>
      <p:sp>
        <p:nvSpPr>
          <p:cNvPr id="77" name="TextBox 76">
            <a:extLst>
              <a:ext uri="{FF2B5EF4-FFF2-40B4-BE49-F238E27FC236}">
                <a16:creationId xmlns:a16="http://schemas.microsoft.com/office/drawing/2014/main" id="{9146BDC1-FBE9-4B92-B69C-004E2FC1FCF4}"/>
              </a:ext>
            </a:extLst>
          </p:cNvPr>
          <p:cNvSpPr txBox="1"/>
          <p:nvPr/>
        </p:nvSpPr>
        <p:spPr>
          <a:xfrm rot="20758428">
            <a:off x="332229" y="3975502"/>
            <a:ext cx="1799916" cy="523220"/>
          </a:xfrm>
          <a:prstGeom prst="rect">
            <a:avLst/>
          </a:prstGeom>
          <a:noFill/>
        </p:spPr>
        <p:txBody>
          <a:bodyPr wrap="none" rtlCol="0">
            <a:spAutoFit/>
          </a:bodyPr>
          <a:lstStyle/>
          <a:p>
            <a:pPr algn="ctr"/>
            <a:r>
              <a:rPr lang="en-US" sz="1400" dirty="0"/>
              <a:t>Do I need a secondary</a:t>
            </a:r>
          </a:p>
          <a:p>
            <a:pPr algn="ctr"/>
            <a:r>
              <a:rPr lang="en-US" sz="1400" b="1" dirty="0"/>
              <a:t>Network connection?</a:t>
            </a:r>
          </a:p>
        </p:txBody>
      </p:sp>
      <p:sp>
        <p:nvSpPr>
          <p:cNvPr id="78" name="TextBox 77">
            <a:extLst>
              <a:ext uri="{FF2B5EF4-FFF2-40B4-BE49-F238E27FC236}">
                <a16:creationId xmlns:a16="http://schemas.microsoft.com/office/drawing/2014/main" id="{DC56CCA5-57B6-4553-A99B-9B85A7C97705}"/>
              </a:ext>
            </a:extLst>
          </p:cNvPr>
          <p:cNvSpPr txBox="1"/>
          <p:nvPr/>
        </p:nvSpPr>
        <p:spPr>
          <a:xfrm rot="1903785">
            <a:off x="9817293" y="1401722"/>
            <a:ext cx="1547475" cy="523220"/>
          </a:xfrm>
          <a:prstGeom prst="rect">
            <a:avLst/>
          </a:prstGeom>
          <a:noFill/>
        </p:spPr>
        <p:txBody>
          <a:bodyPr wrap="none" rtlCol="0">
            <a:spAutoFit/>
          </a:bodyPr>
          <a:lstStyle/>
          <a:p>
            <a:pPr algn="ctr"/>
            <a:r>
              <a:rPr lang="en-US" sz="1400" dirty="0"/>
              <a:t>How can I increase</a:t>
            </a:r>
          </a:p>
          <a:p>
            <a:pPr algn="ctr"/>
            <a:r>
              <a:rPr lang="en-US" sz="1400" b="1" dirty="0"/>
              <a:t>server</a:t>
            </a:r>
            <a:r>
              <a:rPr lang="en-US" sz="1400" dirty="0"/>
              <a:t> utilization?</a:t>
            </a:r>
            <a:endParaRPr lang="en-US" sz="1400" b="1" dirty="0"/>
          </a:p>
        </p:txBody>
      </p:sp>
      <p:sp>
        <p:nvSpPr>
          <p:cNvPr id="79" name="TextBox 78">
            <a:extLst>
              <a:ext uri="{FF2B5EF4-FFF2-40B4-BE49-F238E27FC236}">
                <a16:creationId xmlns:a16="http://schemas.microsoft.com/office/drawing/2014/main" id="{514DB1D9-FBF6-4554-83D8-7808B7127EF8}"/>
              </a:ext>
            </a:extLst>
          </p:cNvPr>
          <p:cNvSpPr txBox="1"/>
          <p:nvPr/>
        </p:nvSpPr>
        <p:spPr>
          <a:xfrm rot="512763">
            <a:off x="6726754" y="1215395"/>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80" name="TextBox 79">
            <a:extLst>
              <a:ext uri="{FF2B5EF4-FFF2-40B4-BE49-F238E27FC236}">
                <a16:creationId xmlns:a16="http://schemas.microsoft.com/office/drawing/2014/main" id="{14380638-C967-40C1-8902-6A60BCAF1BAE}"/>
              </a:ext>
            </a:extLst>
          </p:cNvPr>
          <p:cNvSpPr txBox="1"/>
          <p:nvPr/>
        </p:nvSpPr>
        <p:spPr>
          <a:xfrm rot="512763">
            <a:off x="4013596" y="4552448"/>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servers</a:t>
            </a:r>
            <a:r>
              <a:rPr lang="en-US" sz="1400" dirty="0"/>
              <a:t>?</a:t>
            </a:r>
            <a:endParaRPr lang="en-US" sz="1400" b="1" dirty="0"/>
          </a:p>
        </p:txBody>
      </p:sp>
      <p:sp>
        <p:nvSpPr>
          <p:cNvPr id="81" name="TextBox 80">
            <a:extLst>
              <a:ext uri="{FF2B5EF4-FFF2-40B4-BE49-F238E27FC236}">
                <a16:creationId xmlns:a16="http://schemas.microsoft.com/office/drawing/2014/main" id="{A376E325-FBF0-4632-93D0-19FFF20D57F5}"/>
              </a:ext>
            </a:extLst>
          </p:cNvPr>
          <p:cNvSpPr txBox="1"/>
          <p:nvPr/>
        </p:nvSpPr>
        <p:spPr>
          <a:xfrm rot="20512394">
            <a:off x="5603974" y="2131661"/>
            <a:ext cx="1248355" cy="523220"/>
          </a:xfrm>
          <a:prstGeom prst="rect">
            <a:avLst/>
          </a:prstGeom>
          <a:noFill/>
        </p:spPr>
        <p:txBody>
          <a:bodyPr wrap="none" rtlCol="0">
            <a:spAutoFit/>
          </a:bodyPr>
          <a:lstStyle/>
          <a:p>
            <a:pPr algn="ctr"/>
            <a:r>
              <a:rPr lang="en-US" sz="1400" dirty="0"/>
              <a:t>Who </a:t>
            </a:r>
            <a:r>
              <a:rPr lang="en-US" sz="1400" b="1" dirty="0"/>
              <a:t>monitors</a:t>
            </a:r>
          </a:p>
          <a:p>
            <a:pPr algn="ctr"/>
            <a:r>
              <a:rPr lang="en-US" sz="1400" dirty="0"/>
              <a:t>my </a:t>
            </a:r>
            <a:r>
              <a:rPr lang="en-US" sz="1400" b="1" dirty="0"/>
              <a:t>apps</a:t>
            </a:r>
            <a:r>
              <a:rPr lang="en-US" sz="1400" dirty="0"/>
              <a:t>?</a:t>
            </a:r>
            <a:endParaRPr lang="en-US" sz="1400" b="1" dirty="0"/>
          </a:p>
        </p:txBody>
      </p:sp>
      <p:sp>
        <p:nvSpPr>
          <p:cNvPr id="82" name="TextBox 81">
            <a:extLst>
              <a:ext uri="{FF2B5EF4-FFF2-40B4-BE49-F238E27FC236}">
                <a16:creationId xmlns:a16="http://schemas.microsoft.com/office/drawing/2014/main" id="{CC960822-3A94-4D77-805E-9124E96B8937}"/>
              </a:ext>
            </a:extLst>
          </p:cNvPr>
          <p:cNvSpPr txBox="1"/>
          <p:nvPr/>
        </p:nvSpPr>
        <p:spPr>
          <a:xfrm rot="512763">
            <a:off x="7532078" y="5099780"/>
            <a:ext cx="2022798" cy="523220"/>
          </a:xfrm>
          <a:prstGeom prst="rect">
            <a:avLst/>
          </a:prstGeom>
          <a:noFill/>
        </p:spPr>
        <p:txBody>
          <a:bodyPr wrap="none" rtlCol="0">
            <a:spAutoFit/>
          </a:bodyPr>
          <a:lstStyle/>
          <a:p>
            <a:pPr algn="ctr"/>
            <a:r>
              <a:rPr lang="en-US" sz="1400" dirty="0"/>
              <a:t>What happens in case of</a:t>
            </a:r>
          </a:p>
          <a:p>
            <a:pPr algn="ctr"/>
            <a:r>
              <a:rPr lang="en-US" sz="1400" dirty="0"/>
              <a:t>server hardware </a:t>
            </a:r>
            <a:r>
              <a:rPr lang="en-US" sz="1400" b="1" dirty="0"/>
              <a:t>failure?</a:t>
            </a:r>
          </a:p>
        </p:txBody>
      </p:sp>
      <p:sp>
        <p:nvSpPr>
          <p:cNvPr id="83" name="TextBox 82">
            <a:extLst>
              <a:ext uri="{FF2B5EF4-FFF2-40B4-BE49-F238E27FC236}">
                <a16:creationId xmlns:a16="http://schemas.microsoft.com/office/drawing/2014/main" id="{641E45CC-43A8-438F-93FD-38CDFEF277CF}"/>
              </a:ext>
            </a:extLst>
          </p:cNvPr>
          <p:cNvSpPr txBox="1"/>
          <p:nvPr/>
        </p:nvSpPr>
        <p:spPr>
          <a:xfrm rot="512763">
            <a:off x="1091150" y="4807056"/>
            <a:ext cx="1011046" cy="738664"/>
          </a:xfrm>
          <a:prstGeom prst="rect">
            <a:avLst/>
          </a:prstGeom>
          <a:noFill/>
        </p:spPr>
        <p:txBody>
          <a:bodyPr wrap="none" rtlCol="0">
            <a:spAutoFit/>
          </a:bodyPr>
          <a:lstStyle/>
          <a:p>
            <a:pPr algn="ctr"/>
            <a:r>
              <a:rPr lang="en-US" sz="1400" dirty="0"/>
              <a:t>How </a:t>
            </a:r>
            <a:r>
              <a:rPr lang="en-US" sz="1400" b="1" dirty="0"/>
              <a:t>many</a:t>
            </a:r>
            <a:r>
              <a:rPr lang="en-US" sz="1400" dirty="0"/>
              <a:t> </a:t>
            </a:r>
          </a:p>
          <a:p>
            <a:pPr algn="ctr"/>
            <a:r>
              <a:rPr lang="en-US" sz="1400" dirty="0"/>
              <a:t>servers</a:t>
            </a:r>
          </a:p>
          <a:p>
            <a:pPr algn="ctr"/>
            <a:r>
              <a:rPr lang="en-US" sz="1400" dirty="0"/>
              <a:t> do I need?</a:t>
            </a:r>
            <a:endParaRPr lang="en-US" sz="1400" b="1" dirty="0"/>
          </a:p>
        </p:txBody>
      </p:sp>
      <p:sp>
        <p:nvSpPr>
          <p:cNvPr id="84" name="TextBox 83">
            <a:extLst>
              <a:ext uri="{FF2B5EF4-FFF2-40B4-BE49-F238E27FC236}">
                <a16:creationId xmlns:a16="http://schemas.microsoft.com/office/drawing/2014/main" id="{2936916D-09AF-430A-B901-374D9AB3774B}"/>
              </a:ext>
            </a:extLst>
          </p:cNvPr>
          <p:cNvSpPr txBox="1"/>
          <p:nvPr/>
        </p:nvSpPr>
        <p:spPr>
          <a:xfrm rot="20455318">
            <a:off x="3880181" y="1714922"/>
            <a:ext cx="1732141" cy="523220"/>
          </a:xfrm>
          <a:prstGeom prst="rect">
            <a:avLst/>
          </a:prstGeom>
          <a:noFill/>
        </p:spPr>
        <p:txBody>
          <a:bodyPr wrap="none" rtlCol="0">
            <a:spAutoFit/>
          </a:bodyPr>
          <a:lstStyle/>
          <a:p>
            <a:pPr algn="ctr"/>
            <a:r>
              <a:rPr lang="en-US" sz="1400" dirty="0"/>
              <a:t>How do I </a:t>
            </a:r>
            <a:r>
              <a:rPr lang="en-US" sz="1400" b="1" dirty="0"/>
              <a:t>deploy</a:t>
            </a:r>
            <a:r>
              <a:rPr lang="en-US" sz="1400" dirty="0"/>
              <a:t> new</a:t>
            </a:r>
          </a:p>
          <a:p>
            <a:pPr algn="ctr"/>
            <a:r>
              <a:rPr lang="en-US" sz="1400" dirty="0"/>
              <a:t> </a:t>
            </a:r>
            <a:r>
              <a:rPr lang="en-US" sz="1400" b="1" dirty="0"/>
              <a:t>code</a:t>
            </a:r>
            <a:r>
              <a:rPr lang="en-US" sz="1400" dirty="0"/>
              <a:t> to my </a:t>
            </a:r>
            <a:r>
              <a:rPr lang="en-US" sz="1400" b="1" dirty="0"/>
              <a:t>servers</a:t>
            </a:r>
            <a:r>
              <a:rPr lang="en-US" sz="1400" dirty="0"/>
              <a:t>?</a:t>
            </a:r>
            <a:endParaRPr lang="en-US" sz="1400" b="1" dirty="0"/>
          </a:p>
        </p:txBody>
      </p:sp>
      <p:sp>
        <p:nvSpPr>
          <p:cNvPr id="85" name="TextBox 84">
            <a:extLst>
              <a:ext uri="{FF2B5EF4-FFF2-40B4-BE49-F238E27FC236}">
                <a16:creationId xmlns:a16="http://schemas.microsoft.com/office/drawing/2014/main" id="{FC8C1178-0F9D-4E07-BD8A-D3154ABD4D1B}"/>
              </a:ext>
            </a:extLst>
          </p:cNvPr>
          <p:cNvSpPr txBox="1"/>
          <p:nvPr/>
        </p:nvSpPr>
        <p:spPr>
          <a:xfrm rot="20455318">
            <a:off x="10190674" y="4576392"/>
            <a:ext cx="1402885" cy="523220"/>
          </a:xfrm>
          <a:prstGeom prst="rect">
            <a:avLst/>
          </a:prstGeom>
          <a:noFill/>
        </p:spPr>
        <p:txBody>
          <a:bodyPr wrap="none" rtlCol="0">
            <a:spAutoFit/>
          </a:bodyPr>
          <a:lstStyle/>
          <a:p>
            <a:pPr algn="ctr"/>
            <a:r>
              <a:rPr lang="en-US" sz="1400" dirty="0"/>
              <a:t>What </a:t>
            </a:r>
            <a:r>
              <a:rPr lang="en-US" sz="1400" b="1" dirty="0"/>
              <a:t>storage</a:t>
            </a:r>
            <a:r>
              <a:rPr lang="en-US" sz="1400" dirty="0"/>
              <a:t> do</a:t>
            </a:r>
          </a:p>
          <a:p>
            <a:pPr algn="ctr"/>
            <a:r>
              <a:rPr lang="en-US" sz="1400" dirty="0"/>
              <a:t> I need to use?</a:t>
            </a:r>
            <a:endParaRPr lang="en-US" sz="1400" b="1" dirty="0"/>
          </a:p>
        </p:txBody>
      </p:sp>
      <p:sp>
        <p:nvSpPr>
          <p:cNvPr id="86" name="TextBox 85">
            <a:extLst>
              <a:ext uri="{FF2B5EF4-FFF2-40B4-BE49-F238E27FC236}">
                <a16:creationId xmlns:a16="http://schemas.microsoft.com/office/drawing/2014/main" id="{51B42907-A928-47BB-8C43-6934D71121A6}"/>
              </a:ext>
            </a:extLst>
          </p:cNvPr>
          <p:cNvSpPr txBox="1"/>
          <p:nvPr/>
        </p:nvSpPr>
        <p:spPr>
          <a:xfrm rot="512763">
            <a:off x="6611370" y="4135981"/>
            <a:ext cx="2253566" cy="523220"/>
          </a:xfrm>
          <a:prstGeom prst="rect">
            <a:avLst/>
          </a:prstGeom>
          <a:noFill/>
        </p:spPr>
        <p:txBody>
          <a:bodyPr wrap="none" rtlCol="0">
            <a:spAutoFit/>
          </a:bodyPr>
          <a:lstStyle/>
          <a:p>
            <a:pPr algn="ctr"/>
            <a:r>
              <a:rPr lang="en-US" sz="1400" dirty="0"/>
              <a:t>How do I keep the </a:t>
            </a:r>
            <a:r>
              <a:rPr lang="en-US" sz="1400" b="1" dirty="0"/>
              <a:t>operating</a:t>
            </a:r>
          </a:p>
          <a:p>
            <a:pPr algn="ctr"/>
            <a:r>
              <a:rPr lang="en-US" sz="1400" b="1" dirty="0"/>
              <a:t>system</a:t>
            </a:r>
            <a:r>
              <a:rPr lang="en-US" sz="1400" dirty="0"/>
              <a:t> up to date?</a:t>
            </a:r>
          </a:p>
        </p:txBody>
      </p:sp>
      <p:sp>
        <p:nvSpPr>
          <p:cNvPr id="87" name="TextBox 86">
            <a:extLst>
              <a:ext uri="{FF2B5EF4-FFF2-40B4-BE49-F238E27FC236}">
                <a16:creationId xmlns:a16="http://schemas.microsoft.com/office/drawing/2014/main" id="{1C380F6A-071B-45D5-80B0-309E16F04C10}"/>
              </a:ext>
            </a:extLst>
          </p:cNvPr>
          <p:cNvSpPr txBox="1"/>
          <p:nvPr/>
        </p:nvSpPr>
        <p:spPr>
          <a:xfrm rot="20736026">
            <a:off x="9797401" y="5401208"/>
            <a:ext cx="1806457" cy="523220"/>
          </a:xfrm>
          <a:prstGeom prst="rect">
            <a:avLst/>
          </a:prstGeom>
          <a:noFill/>
        </p:spPr>
        <p:txBody>
          <a:bodyPr wrap="none" rtlCol="0">
            <a:spAutoFit/>
          </a:bodyPr>
          <a:lstStyle/>
          <a:p>
            <a:pPr algn="ctr"/>
            <a:r>
              <a:rPr lang="en-US" sz="1400" dirty="0"/>
              <a:t>How can I dynamically</a:t>
            </a:r>
          </a:p>
          <a:p>
            <a:pPr algn="ctr"/>
            <a:r>
              <a:rPr lang="en-US" sz="1400" dirty="0"/>
              <a:t>configure my app?</a:t>
            </a:r>
          </a:p>
        </p:txBody>
      </p:sp>
      <p:sp>
        <p:nvSpPr>
          <p:cNvPr id="88" name="TextBox 87">
            <a:extLst>
              <a:ext uri="{FF2B5EF4-FFF2-40B4-BE49-F238E27FC236}">
                <a16:creationId xmlns:a16="http://schemas.microsoft.com/office/drawing/2014/main" id="{E5A00963-5DBD-4043-A67E-BB3A962EF35B}"/>
              </a:ext>
            </a:extLst>
          </p:cNvPr>
          <p:cNvSpPr txBox="1"/>
          <p:nvPr/>
        </p:nvSpPr>
        <p:spPr>
          <a:xfrm>
            <a:off x="6241737" y="5753435"/>
            <a:ext cx="1567032" cy="523220"/>
          </a:xfrm>
          <a:prstGeom prst="rect">
            <a:avLst/>
          </a:prstGeom>
          <a:noFill/>
        </p:spPr>
        <p:txBody>
          <a:bodyPr wrap="none" rtlCol="0">
            <a:spAutoFit/>
          </a:bodyPr>
          <a:lstStyle/>
          <a:p>
            <a:pPr algn="ctr"/>
            <a:r>
              <a:rPr lang="en-US" sz="1400" dirty="0"/>
              <a:t>How often should I</a:t>
            </a:r>
          </a:p>
          <a:p>
            <a:pPr algn="ctr"/>
            <a:r>
              <a:rPr lang="en-US" sz="1400" b="1" dirty="0"/>
              <a:t>patch</a:t>
            </a:r>
            <a:r>
              <a:rPr lang="en-US" sz="1400" dirty="0"/>
              <a:t> my </a:t>
            </a:r>
            <a:r>
              <a:rPr lang="en-US" sz="1400" b="1" dirty="0"/>
              <a:t>severs?</a:t>
            </a:r>
            <a:endParaRPr lang="en-US" sz="1400" dirty="0"/>
          </a:p>
        </p:txBody>
      </p:sp>
      <p:sp>
        <p:nvSpPr>
          <p:cNvPr id="89" name="TextBox 88">
            <a:extLst>
              <a:ext uri="{FF2B5EF4-FFF2-40B4-BE49-F238E27FC236}">
                <a16:creationId xmlns:a16="http://schemas.microsoft.com/office/drawing/2014/main" id="{7AA433AD-0652-4029-B010-81F1E2FC7CD8}"/>
              </a:ext>
            </a:extLst>
          </p:cNvPr>
          <p:cNvSpPr txBox="1"/>
          <p:nvPr/>
        </p:nvSpPr>
        <p:spPr>
          <a:xfrm rot="20540013">
            <a:off x="3665018" y="5481872"/>
            <a:ext cx="1431802" cy="307777"/>
          </a:xfrm>
          <a:prstGeom prst="rect">
            <a:avLst/>
          </a:prstGeom>
          <a:noFill/>
        </p:spPr>
        <p:txBody>
          <a:bodyPr wrap="none" rtlCol="0">
            <a:spAutoFit/>
          </a:bodyPr>
          <a:lstStyle/>
          <a:p>
            <a:pPr algn="ctr"/>
            <a:r>
              <a:rPr lang="en-US" sz="1400" dirty="0"/>
              <a:t>Do I need a </a:t>
            </a:r>
            <a:r>
              <a:rPr lang="en-US" sz="1400" b="1" dirty="0"/>
              <a:t>UPS</a:t>
            </a:r>
            <a:r>
              <a:rPr lang="en-US" sz="1400" dirty="0"/>
              <a:t>?</a:t>
            </a:r>
          </a:p>
        </p:txBody>
      </p:sp>
      <p:sp>
        <p:nvSpPr>
          <p:cNvPr id="90" name="TextBox 89">
            <a:extLst>
              <a:ext uri="{FF2B5EF4-FFF2-40B4-BE49-F238E27FC236}">
                <a16:creationId xmlns:a16="http://schemas.microsoft.com/office/drawing/2014/main" id="{DAE22D34-B75D-4780-AF4B-AB21B2EC3193}"/>
              </a:ext>
            </a:extLst>
          </p:cNvPr>
          <p:cNvSpPr txBox="1"/>
          <p:nvPr/>
        </p:nvSpPr>
        <p:spPr>
          <a:xfrm>
            <a:off x="1386567" y="5770394"/>
            <a:ext cx="1944314" cy="523220"/>
          </a:xfrm>
          <a:prstGeom prst="rect">
            <a:avLst/>
          </a:prstGeom>
          <a:noFill/>
        </p:spPr>
        <p:txBody>
          <a:bodyPr wrap="none" rtlCol="0">
            <a:spAutoFit/>
          </a:bodyPr>
          <a:lstStyle/>
          <a:p>
            <a:pPr algn="ctr"/>
            <a:r>
              <a:rPr lang="en-US" sz="1400" dirty="0"/>
              <a:t>It takes how long to</a:t>
            </a:r>
          </a:p>
          <a:p>
            <a:pPr algn="ctr"/>
            <a:r>
              <a:rPr lang="en-US" sz="1400" b="1" dirty="0"/>
              <a:t>provision</a:t>
            </a:r>
            <a:r>
              <a:rPr lang="en-US" sz="1400" dirty="0"/>
              <a:t> a new </a:t>
            </a:r>
            <a:r>
              <a:rPr lang="en-US" sz="1400" b="1" dirty="0"/>
              <a:t>server?</a:t>
            </a:r>
            <a:endParaRPr lang="en-US" sz="1400" dirty="0"/>
          </a:p>
        </p:txBody>
      </p:sp>
      <p:sp>
        <p:nvSpPr>
          <p:cNvPr id="91" name="TextBox 90">
            <a:extLst>
              <a:ext uri="{FF2B5EF4-FFF2-40B4-BE49-F238E27FC236}">
                <a16:creationId xmlns:a16="http://schemas.microsoft.com/office/drawing/2014/main" id="{ED81061B-8EE2-4320-8031-CA85292CD6B8}"/>
              </a:ext>
            </a:extLst>
          </p:cNvPr>
          <p:cNvSpPr txBox="1"/>
          <p:nvPr/>
        </p:nvSpPr>
        <p:spPr>
          <a:xfrm>
            <a:off x="3483966" y="2815929"/>
            <a:ext cx="1887312" cy="523220"/>
          </a:xfrm>
          <a:prstGeom prst="rect">
            <a:avLst/>
          </a:prstGeom>
          <a:noFill/>
        </p:spPr>
        <p:txBody>
          <a:bodyPr wrap="none" rtlCol="0">
            <a:spAutoFit/>
          </a:bodyPr>
          <a:lstStyle/>
          <a:p>
            <a:pPr algn="ctr"/>
            <a:r>
              <a:rPr lang="en-US" sz="1400" dirty="0"/>
              <a:t>Which packages should</a:t>
            </a:r>
          </a:p>
          <a:p>
            <a:pPr algn="ctr"/>
            <a:r>
              <a:rPr lang="en-US" sz="1400" dirty="0"/>
              <a:t>be on my </a:t>
            </a:r>
            <a:r>
              <a:rPr lang="en-US" sz="1400" b="1" dirty="0"/>
              <a:t>server</a:t>
            </a:r>
            <a:r>
              <a:rPr lang="en-US" sz="1400" dirty="0"/>
              <a:t>?</a:t>
            </a:r>
          </a:p>
        </p:txBody>
      </p:sp>
    </p:spTree>
    <p:extLst>
      <p:ext uri="{BB962C8B-B14F-4D97-AF65-F5344CB8AC3E}">
        <p14:creationId xmlns:p14="http://schemas.microsoft.com/office/powerpoint/2010/main" val="113303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45833E-6 2.59259E-6 L 0.00091 -0.22847 " pathEditMode="relative" rAng="0" ptsTypes="AA">
                                      <p:cBhvr>
                                        <p:cTn id="6" dur="500" fill="hold"/>
                                        <p:tgtEl>
                                          <p:spTgt spid="14"/>
                                        </p:tgtEl>
                                        <p:attrNameLst>
                                          <p:attrName>ppt_x</p:attrName>
                                          <p:attrName>ppt_y</p:attrName>
                                        </p:attrNameLst>
                                      </p:cBhvr>
                                      <p:rCtr x="39" y="-11435"/>
                                    </p:animMotion>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par>
                          <p:cTn id="11" fill="hold">
                            <p:stCondLst>
                              <p:cond delay="1000"/>
                            </p:stCondLst>
                            <p:childTnLst>
                              <p:par>
                                <p:cTn id="12" presetID="1" presetClass="exit" presetSubtype="0" fill="hold" grpId="1" nodeType="afterEffect">
                                  <p:stCondLst>
                                    <p:cond delay="0"/>
                                  </p:stCondLst>
                                  <p:childTnLst>
                                    <p:set>
                                      <p:cBhvr>
                                        <p:cTn id="13" dur="1" fill="hold">
                                          <p:stCondLst>
                                            <p:cond delay="0"/>
                                          </p:stCondLst>
                                        </p:cTn>
                                        <p:tgtEl>
                                          <p:spTgt spid="1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0" nodeType="clickEffect">
                                  <p:stCondLst>
                                    <p:cond delay="0"/>
                                  </p:stCondLst>
                                  <p:childTnLst>
                                    <p:animMotion origin="layout" path="M 2.5E-6 -7.40741E-7 L -0.60261 0.30625 " pathEditMode="relative" rAng="0" ptsTypes="AA">
                                      <p:cBhvr>
                                        <p:cTn id="17" dur="500" fill="hold"/>
                                        <p:tgtEl>
                                          <p:spTgt spid="72"/>
                                        </p:tgtEl>
                                        <p:attrNameLst>
                                          <p:attrName>ppt_x</p:attrName>
                                          <p:attrName>ppt_y</p:attrName>
                                        </p:attrNameLst>
                                      </p:cBhvr>
                                      <p:rCtr x="-30130" y="15301"/>
                                    </p:animMotion>
                                  </p:childTnLst>
                                </p:cTn>
                              </p:par>
                              <p:par>
                                <p:cTn id="18" presetID="42" presetClass="path" presetSubtype="0" accel="50000" decel="50000" fill="hold" grpId="0" nodeType="withEffect">
                                  <p:stCondLst>
                                    <p:cond delay="0"/>
                                  </p:stCondLst>
                                  <p:childTnLst>
                                    <p:animMotion origin="layout" path="M 4.58333E-6 -3.7037E-6 L 0.1513 0.0669 " pathEditMode="relative" rAng="0" ptsTypes="AA">
                                      <p:cBhvr>
                                        <p:cTn id="19" dur="500" fill="hold"/>
                                        <p:tgtEl>
                                          <p:spTgt spid="86"/>
                                        </p:tgtEl>
                                        <p:attrNameLst>
                                          <p:attrName>ppt_x</p:attrName>
                                          <p:attrName>ppt_y</p:attrName>
                                        </p:attrNameLst>
                                      </p:cBhvr>
                                      <p:rCtr x="7565" y="3333"/>
                                    </p:animMotion>
                                  </p:childTnLst>
                                </p:cTn>
                              </p:par>
                              <p:par>
                                <p:cTn id="20" presetID="42" presetClass="path" presetSubtype="0" accel="50000" decel="50000" fill="hold" grpId="0" nodeType="withEffect">
                                  <p:stCondLst>
                                    <p:cond delay="0"/>
                                  </p:stCondLst>
                                  <p:childTnLst>
                                    <p:animMotion origin="layout" path="M -1.875E-6 -3.33333E-6 L -0.41458 -0.20347 " pathEditMode="relative" rAng="0" ptsTypes="AA">
                                      <p:cBhvr>
                                        <p:cTn id="21" dur="500" fill="hold"/>
                                        <p:tgtEl>
                                          <p:spTgt spid="88"/>
                                        </p:tgtEl>
                                        <p:attrNameLst>
                                          <p:attrName>ppt_x</p:attrName>
                                          <p:attrName>ppt_y</p:attrName>
                                        </p:attrNameLst>
                                      </p:cBhvr>
                                      <p:rCtr x="-20729" y="-10185"/>
                                    </p:animMotion>
                                  </p:childTnLst>
                                </p:cTn>
                              </p:par>
                              <p:par>
                                <p:cTn id="22" presetID="42" presetClass="path" presetSubtype="0" accel="50000" decel="50000" fill="hold" grpId="0" nodeType="withEffect">
                                  <p:stCondLst>
                                    <p:cond delay="0"/>
                                  </p:stCondLst>
                                  <p:childTnLst>
                                    <p:animMotion origin="layout" path="M 6.25E-7 3.7037E-7 L 0.36914 -0.47431 " pathEditMode="relative" rAng="0" ptsTypes="AA">
                                      <p:cBhvr>
                                        <p:cTn id="23" dur="500" fill="hold"/>
                                        <p:tgtEl>
                                          <p:spTgt spid="83"/>
                                        </p:tgtEl>
                                        <p:attrNameLst>
                                          <p:attrName>ppt_x</p:attrName>
                                          <p:attrName>ppt_y</p:attrName>
                                        </p:attrNameLst>
                                      </p:cBhvr>
                                      <p:rCtr x="18451" y="-23727"/>
                                    </p:animMotion>
                                  </p:childTnLst>
                                </p:cTn>
                              </p:par>
                              <p:par>
                                <p:cTn id="24" presetID="42" presetClass="path" presetSubtype="0" accel="50000" decel="50000" fill="hold" grpId="0" nodeType="withEffect">
                                  <p:stCondLst>
                                    <p:cond delay="0"/>
                                  </p:stCondLst>
                                  <p:childTnLst>
                                    <p:animMotion origin="layout" path="M 2.29167E-6 -2.59259E-6 L 0.34505 -0.12662 " pathEditMode="relative" rAng="0" ptsTypes="AA">
                                      <p:cBhvr>
                                        <p:cTn id="25" dur="500" fill="hold"/>
                                        <p:tgtEl>
                                          <p:spTgt spid="76"/>
                                        </p:tgtEl>
                                        <p:attrNameLst>
                                          <p:attrName>ppt_x</p:attrName>
                                          <p:attrName>ppt_y</p:attrName>
                                        </p:attrNameLst>
                                      </p:cBhvr>
                                      <p:rCtr x="17253" y="-6343"/>
                                    </p:animMotion>
                                  </p:childTnLst>
                                </p:cTn>
                              </p:par>
                              <p:par>
                                <p:cTn id="26" presetID="42" presetClass="path" presetSubtype="0" accel="50000" decel="50000" fill="hold" grpId="0" nodeType="withEffect">
                                  <p:stCondLst>
                                    <p:cond delay="0"/>
                                  </p:stCondLst>
                                  <p:childTnLst>
                                    <p:animMotion origin="layout" path="M -1.04167E-6 -1.11111E-6 L -0.1819 0.32616 " pathEditMode="relative" rAng="0" ptsTypes="AA">
                                      <p:cBhvr>
                                        <p:cTn id="27" dur="500" fill="hold"/>
                                        <p:tgtEl>
                                          <p:spTgt spid="91"/>
                                        </p:tgtEl>
                                        <p:attrNameLst>
                                          <p:attrName>ppt_x</p:attrName>
                                          <p:attrName>ppt_y</p:attrName>
                                        </p:attrNameLst>
                                      </p:cBhvr>
                                      <p:rCtr x="-9102" y="16296"/>
                                    </p:animMotion>
                                  </p:childTnLst>
                                </p:cTn>
                              </p:par>
                              <p:par>
                                <p:cTn id="28" presetID="42" presetClass="path" presetSubtype="0" accel="50000" decel="50000" fill="hold" grpId="0" nodeType="withEffect">
                                  <p:stCondLst>
                                    <p:cond delay="0"/>
                                  </p:stCondLst>
                                  <p:childTnLst>
                                    <p:animMotion origin="layout" path="M 3.75E-6 -2.59259E-6 L 0.25612 -0.0868 " pathEditMode="relative" rAng="0" ptsTypes="AA">
                                      <p:cBhvr>
                                        <p:cTn id="29" dur="500" fill="hold"/>
                                        <p:tgtEl>
                                          <p:spTgt spid="75"/>
                                        </p:tgtEl>
                                        <p:attrNameLst>
                                          <p:attrName>ppt_x</p:attrName>
                                          <p:attrName>ppt_y</p:attrName>
                                        </p:attrNameLst>
                                      </p:cBhvr>
                                      <p:rCtr x="12799" y="-4352"/>
                                    </p:animMotion>
                                  </p:childTnLst>
                                </p:cTn>
                              </p:par>
                              <p:par>
                                <p:cTn id="30" presetID="42" presetClass="path" presetSubtype="0" accel="50000" decel="50000" fill="hold" grpId="0" nodeType="withEffect">
                                  <p:stCondLst>
                                    <p:cond delay="0"/>
                                  </p:stCondLst>
                                  <p:childTnLst>
                                    <p:animMotion origin="layout" path="M -2.70833E-6 -4.44444E-6 L 0.3944 0.47686 " pathEditMode="relative" rAng="0" ptsTypes="AA">
                                      <p:cBhvr>
                                        <p:cTn id="31" dur="500" fill="hold"/>
                                        <p:tgtEl>
                                          <p:spTgt spid="84"/>
                                        </p:tgtEl>
                                        <p:attrNameLst>
                                          <p:attrName>ppt_x</p:attrName>
                                          <p:attrName>ppt_y</p:attrName>
                                        </p:attrNameLst>
                                      </p:cBhvr>
                                      <p:rCtr x="19714" y="23843"/>
                                    </p:animMotion>
                                  </p:childTnLst>
                                </p:cTn>
                              </p:par>
                              <p:par>
                                <p:cTn id="32" presetID="42" presetClass="path" presetSubtype="0" accel="50000" decel="50000" fill="hold" grpId="0" nodeType="withEffect">
                                  <p:stCondLst>
                                    <p:cond delay="0"/>
                                  </p:stCondLst>
                                  <p:childTnLst>
                                    <p:animMotion origin="layout" path="M 2.70833E-6 -2.59259E-6 L 0.29245 0.40718 " pathEditMode="relative" rAng="0" ptsTypes="AA">
                                      <p:cBhvr>
                                        <p:cTn id="33" dur="500" fill="hold"/>
                                        <p:tgtEl>
                                          <p:spTgt spid="81"/>
                                        </p:tgtEl>
                                        <p:attrNameLst>
                                          <p:attrName>ppt_x</p:attrName>
                                          <p:attrName>ppt_y</p:attrName>
                                        </p:attrNameLst>
                                      </p:cBhvr>
                                      <p:rCtr x="14622" y="20347"/>
                                    </p:animMotion>
                                  </p:childTnLst>
                                </p:cTn>
                              </p:par>
                              <p:par>
                                <p:cTn id="34" presetID="42" presetClass="path" presetSubtype="0" accel="50000" decel="50000" fill="hold" grpId="0" nodeType="withEffect">
                                  <p:stCondLst>
                                    <p:cond delay="0"/>
                                  </p:stCondLst>
                                  <p:childTnLst>
                                    <p:animMotion origin="layout" path="M 1.45833E-6 -1.85185E-6 L 0.10338 -0.44375 " pathEditMode="relative" rAng="0" ptsTypes="AA">
                                      <p:cBhvr>
                                        <p:cTn id="35" dur="500" fill="hold"/>
                                        <p:tgtEl>
                                          <p:spTgt spid="80"/>
                                        </p:tgtEl>
                                        <p:attrNameLst>
                                          <p:attrName>ppt_x</p:attrName>
                                          <p:attrName>ppt_y</p:attrName>
                                        </p:attrNameLst>
                                      </p:cBhvr>
                                      <p:rCtr x="5169" y="-22199"/>
                                    </p:animMotion>
                                  </p:childTnLst>
                                </p:cTn>
                              </p:par>
                              <p:par>
                                <p:cTn id="36" presetID="10" presetClass="exit" presetSubtype="0" fill="hold" grpId="0" nodeType="withEffect">
                                  <p:stCondLst>
                                    <p:cond delay="0"/>
                                  </p:stCondLst>
                                  <p:childTnLst>
                                    <p:animEffect transition="out" filter="fade">
                                      <p:cBhvr>
                                        <p:cTn id="37" dur="500"/>
                                        <p:tgtEl>
                                          <p:spTgt spid="78"/>
                                        </p:tgtEl>
                                      </p:cBhvr>
                                    </p:animEffect>
                                    <p:set>
                                      <p:cBhvr>
                                        <p:cTn id="38" dur="1" fill="hold">
                                          <p:stCondLst>
                                            <p:cond delay="499"/>
                                          </p:stCondLst>
                                        </p:cTn>
                                        <p:tgtEl>
                                          <p:spTgt spid="78"/>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79"/>
                                        </p:tgtEl>
                                      </p:cBhvr>
                                    </p:animEffect>
                                    <p:set>
                                      <p:cBhvr>
                                        <p:cTn id="41" dur="1" fill="hold">
                                          <p:stCondLst>
                                            <p:cond delay="499"/>
                                          </p:stCondLst>
                                        </p:cTn>
                                        <p:tgtEl>
                                          <p:spTgt spid="79"/>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73"/>
                                        </p:tgtEl>
                                      </p:cBhvr>
                                    </p:animEffect>
                                    <p:set>
                                      <p:cBhvr>
                                        <p:cTn id="44" dur="1" fill="hold">
                                          <p:stCondLst>
                                            <p:cond delay="499"/>
                                          </p:stCondLst>
                                        </p:cTn>
                                        <p:tgtEl>
                                          <p:spTgt spid="73"/>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85"/>
                                        </p:tgtEl>
                                      </p:cBhvr>
                                    </p:animEffect>
                                    <p:set>
                                      <p:cBhvr>
                                        <p:cTn id="47" dur="1" fill="hold">
                                          <p:stCondLst>
                                            <p:cond delay="499"/>
                                          </p:stCondLst>
                                        </p:cTn>
                                        <p:tgtEl>
                                          <p:spTgt spid="85"/>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87"/>
                                        </p:tgtEl>
                                      </p:cBhvr>
                                    </p:animEffect>
                                    <p:set>
                                      <p:cBhvr>
                                        <p:cTn id="50" dur="1" fill="hold">
                                          <p:stCondLst>
                                            <p:cond delay="499"/>
                                          </p:stCondLst>
                                        </p:cTn>
                                        <p:tgtEl>
                                          <p:spTgt spid="87"/>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82"/>
                                        </p:tgtEl>
                                      </p:cBhvr>
                                    </p:animEffect>
                                    <p:set>
                                      <p:cBhvr>
                                        <p:cTn id="53" dur="1" fill="hold">
                                          <p:stCondLst>
                                            <p:cond delay="499"/>
                                          </p:stCondLst>
                                        </p:cTn>
                                        <p:tgtEl>
                                          <p:spTgt spid="82"/>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89"/>
                                        </p:tgtEl>
                                      </p:cBhvr>
                                    </p:animEffect>
                                    <p:set>
                                      <p:cBhvr>
                                        <p:cTn id="56" dur="1" fill="hold">
                                          <p:stCondLst>
                                            <p:cond delay="499"/>
                                          </p:stCondLst>
                                        </p:cTn>
                                        <p:tgtEl>
                                          <p:spTgt spid="89"/>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90"/>
                                        </p:tgtEl>
                                      </p:cBhvr>
                                    </p:animEffect>
                                    <p:set>
                                      <p:cBhvr>
                                        <p:cTn id="59" dur="1" fill="hold">
                                          <p:stCondLst>
                                            <p:cond delay="499"/>
                                          </p:stCondLst>
                                        </p:cTn>
                                        <p:tgtEl>
                                          <p:spTgt spid="90"/>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par>
                                <p:cTn id="63" presetID="10" presetClass="exit" presetSubtype="0" fill="hold" grpId="0" nodeType="withEffect">
                                  <p:stCondLst>
                                    <p:cond delay="0"/>
                                  </p:stCondLst>
                                  <p:childTnLst>
                                    <p:animEffect transition="out" filter="fade">
                                      <p:cBhvr>
                                        <p:cTn id="64" dur="500"/>
                                        <p:tgtEl>
                                          <p:spTgt spid="74"/>
                                        </p:tgtEl>
                                      </p:cBhvr>
                                    </p:animEffect>
                                    <p:set>
                                      <p:cBhvr>
                                        <p:cTn id="65" dur="1" fill="hold">
                                          <p:stCondLst>
                                            <p:cond delay="499"/>
                                          </p:stCondLst>
                                        </p:cTn>
                                        <p:tgtEl>
                                          <p:spTgt spid="74"/>
                                        </p:tgtEl>
                                        <p:attrNameLst>
                                          <p:attrName>style.visibility</p:attrName>
                                        </p:attrNameLst>
                                      </p:cBhvr>
                                      <p:to>
                                        <p:strVal val="hidden"/>
                                      </p:to>
                                    </p:set>
                                  </p:childTnLst>
                                </p:cTn>
                              </p:par>
                              <p:par>
                                <p:cTn id="66" presetID="10" presetClass="exit" presetSubtype="0" fill="hold" grpId="0" nodeType="withEffect">
                                  <p:stCondLst>
                                    <p:cond delay="0"/>
                                  </p:stCondLst>
                                  <p:childTnLst>
                                    <p:animEffect transition="out" filter="fade">
                                      <p:cBhvr>
                                        <p:cTn id="67" dur="500"/>
                                        <p:tgtEl>
                                          <p:spTgt spid="77"/>
                                        </p:tgtEl>
                                      </p:cBhvr>
                                    </p:animEffect>
                                    <p:set>
                                      <p:cBhvr>
                                        <p:cTn id="68" dur="1" fill="hold">
                                          <p:stCondLst>
                                            <p:cond delay="499"/>
                                          </p:stCondLst>
                                        </p:cTn>
                                        <p:tgtEl>
                                          <p:spTgt spid="77"/>
                                        </p:tgtEl>
                                        <p:attrNameLst>
                                          <p:attrName>style.visibility</p:attrName>
                                        </p:attrNameLst>
                                      </p:cBhvr>
                                      <p:to>
                                        <p:strVal val="hidden"/>
                                      </p:to>
                                    </p:set>
                                  </p:childTnLst>
                                </p:cTn>
                              </p:par>
                            </p:childTnLst>
                          </p:cTn>
                        </p:par>
                        <p:par>
                          <p:cTn id="69" fill="hold">
                            <p:stCondLst>
                              <p:cond delay="500"/>
                            </p:stCondLst>
                            <p:childTnLst>
                              <p:par>
                                <p:cTn id="70" presetID="1" presetClass="exit" presetSubtype="0" fill="hold" grpId="1" nodeType="afterEffect">
                                  <p:stCondLst>
                                    <p:cond delay="0"/>
                                  </p:stCondLst>
                                  <p:childTnLst>
                                    <p:set>
                                      <p:cBhvr>
                                        <p:cTn id="71" dur="1" fill="hold">
                                          <p:stCondLst>
                                            <p:cond delay="0"/>
                                          </p:stCondLst>
                                        </p:cTn>
                                        <p:tgtEl>
                                          <p:spTgt spid="72"/>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86"/>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88"/>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83"/>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76"/>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91"/>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75"/>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84"/>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81"/>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80"/>
                                        </p:tgtEl>
                                        <p:attrNameLst>
                                          <p:attrName>style.visibility</p:attrName>
                                        </p:attrNameLst>
                                      </p:cBhvr>
                                      <p:to>
                                        <p:strVal val="hidden"/>
                                      </p:to>
                                    </p:se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fade">
                                      <p:cBhvr>
                                        <p:cTn id="93" dur="500"/>
                                        <p:tgtEl>
                                          <p:spTgt spid="1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fade">
                                      <p:cBhvr>
                                        <p:cTn id="99" dur="500"/>
                                        <p:tgtEl>
                                          <p:spTgt spid="1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fade">
                                      <p:cBhvr>
                                        <p:cTn id="102" dur="500"/>
                                        <p:tgtEl>
                                          <p:spTgt spid="2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fade">
                                      <p:cBhvr>
                                        <p:cTn id="105" dur="500"/>
                                        <p:tgtEl>
                                          <p:spTgt spid="21"/>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fade">
                                      <p:cBhvr>
                                        <p:cTn id="108" dur="500"/>
                                        <p:tgtEl>
                                          <p:spTgt spid="2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fade">
                                      <p:cBhvr>
                                        <p:cTn id="111" dur="500"/>
                                        <p:tgtEl>
                                          <p:spTgt spid="2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6"/>
                                        </p:tgtEl>
                                        <p:attrNameLst>
                                          <p:attrName>style.visibility</p:attrName>
                                        </p:attrNameLst>
                                      </p:cBhvr>
                                      <p:to>
                                        <p:strVal val="visible"/>
                                      </p:to>
                                    </p:set>
                                    <p:animEffect transition="in" filter="fade">
                                      <p:cBhvr>
                                        <p:cTn id="114" dur="500"/>
                                        <p:tgtEl>
                                          <p:spTgt spid="2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fade">
                                      <p:cBhvr>
                                        <p:cTn id="117" dur="500"/>
                                        <p:tgtEl>
                                          <p:spTgt spid="2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3" grpId="0" animBg="1"/>
      <p:bldP spid="15" grpId="0"/>
      <p:bldP spid="16" grpId="0"/>
      <p:bldP spid="18" grpId="0"/>
      <p:bldP spid="20" grpId="0"/>
      <p:bldP spid="21" grpId="0"/>
      <p:bldP spid="22" grpId="0"/>
      <p:bldP spid="23" grpId="0"/>
      <p:bldP spid="24" grpId="0"/>
      <p:bldP spid="25" grpId="0"/>
      <p:bldP spid="26" grpId="0"/>
      <p:bldP spid="71" grpId="0"/>
      <p:bldP spid="72" grpId="0"/>
      <p:bldP spid="72" grpId="1"/>
      <p:bldP spid="73" grpId="0"/>
      <p:bldP spid="74" grpId="0"/>
      <p:bldP spid="75" grpId="0"/>
      <p:bldP spid="75" grpId="1"/>
      <p:bldP spid="76" grpId="0"/>
      <p:bldP spid="76" grpId="1"/>
      <p:bldP spid="77" grpId="0"/>
      <p:bldP spid="78" grpId="0"/>
      <p:bldP spid="79" grpId="0"/>
      <p:bldP spid="80" grpId="0"/>
      <p:bldP spid="80" grpId="1"/>
      <p:bldP spid="81" grpId="0"/>
      <p:bldP spid="81" grpId="1"/>
      <p:bldP spid="82" grpId="0"/>
      <p:bldP spid="83" grpId="0"/>
      <p:bldP spid="83" grpId="1"/>
      <p:bldP spid="84" grpId="0"/>
      <p:bldP spid="84" grpId="1"/>
      <p:bldP spid="85" grpId="0"/>
      <p:bldP spid="86" grpId="0"/>
      <p:bldP spid="86" grpId="1"/>
      <p:bldP spid="87" grpId="0"/>
      <p:bldP spid="88" grpId="0"/>
      <p:bldP spid="88" grpId="1"/>
      <p:bldP spid="89" grpId="0"/>
      <p:bldP spid="90" grpId="0"/>
      <p:bldP spid="91" grpId="0"/>
      <p:bldP spid="9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loud 12">
            <a:extLst>
              <a:ext uri="{FF2B5EF4-FFF2-40B4-BE49-F238E27FC236}">
                <a16:creationId xmlns:a16="http://schemas.microsoft.com/office/drawing/2014/main" id="{0695EF2B-E20A-4B21-A2CB-66B82740470F}"/>
              </a:ext>
            </a:extLst>
          </p:cNvPr>
          <p:cNvSpPr/>
          <p:nvPr/>
        </p:nvSpPr>
        <p:spPr>
          <a:xfrm>
            <a:off x="4995995" y="2647202"/>
            <a:ext cx="2187599" cy="1618439"/>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782074" cy="369332"/>
          </a:xfrm>
          <a:prstGeom prst="rect">
            <a:avLst/>
          </a:prstGeom>
          <a:noFill/>
        </p:spPr>
        <p:txBody>
          <a:bodyPr wrap="none" rtlCol="0">
            <a:spAutoFit/>
          </a:bodyPr>
          <a:lstStyle/>
          <a:p>
            <a:r>
              <a:rPr lang="en-US" dirty="0">
                <a:latin typeface="Kamerik205 8" panose="020B0803030600020004" pitchFamily="34" charset="0"/>
              </a:rPr>
              <a:t>PaaS</a:t>
            </a:r>
          </a:p>
        </p:txBody>
      </p:sp>
      <p:grpSp>
        <p:nvGrpSpPr>
          <p:cNvPr id="4" name="Group 3">
            <a:extLst>
              <a:ext uri="{FF2B5EF4-FFF2-40B4-BE49-F238E27FC236}">
                <a16:creationId xmlns:a16="http://schemas.microsoft.com/office/drawing/2014/main" id="{89F84E86-9E38-4985-8F65-FFB2460A04BE}"/>
              </a:ext>
            </a:extLst>
          </p:cNvPr>
          <p:cNvGrpSpPr/>
          <p:nvPr/>
        </p:nvGrpSpPr>
        <p:grpSpPr>
          <a:xfrm>
            <a:off x="2398511" y="3029521"/>
            <a:ext cx="1583138" cy="1198436"/>
            <a:chOff x="2398511" y="3029521"/>
            <a:chExt cx="1583138" cy="1198436"/>
          </a:xfrm>
        </p:grpSpPr>
        <p:pic>
          <p:nvPicPr>
            <p:cNvPr id="5" name="Picture 4" descr="See the source image">
              <a:extLst>
                <a:ext uri="{FF2B5EF4-FFF2-40B4-BE49-F238E27FC236}">
                  <a16:creationId xmlns:a16="http://schemas.microsoft.com/office/drawing/2014/main" id="{A2ABAA8D-78D6-4ED9-8E71-DCE6926C0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ee the source image">
              <a:extLst>
                <a:ext uri="{FF2B5EF4-FFF2-40B4-BE49-F238E27FC236}">
                  <a16:creationId xmlns:a16="http://schemas.microsoft.com/office/drawing/2014/main" id="{FE7E4C60-1275-4BBC-8823-51A9F0557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8" descr="See the source image">
            <a:extLst>
              <a:ext uri="{FF2B5EF4-FFF2-40B4-BE49-F238E27FC236}">
                <a16:creationId xmlns:a16="http://schemas.microsoft.com/office/drawing/2014/main" id="{AD231BDE-7928-4C27-9327-E3A1CBD6F3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3559" y="2886559"/>
            <a:ext cx="1084882" cy="108488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7E601CD-4118-4E83-B7BD-BBAD9D230508}"/>
              </a:ext>
            </a:extLst>
          </p:cNvPr>
          <p:cNvGrpSpPr/>
          <p:nvPr/>
        </p:nvGrpSpPr>
        <p:grpSpPr>
          <a:xfrm>
            <a:off x="8321746" y="2900535"/>
            <a:ext cx="1731135" cy="1233310"/>
            <a:chOff x="8321746" y="2900535"/>
            <a:chExt cx="1731135" cy="1233310"/>
          </a:xfrm>
        </p:grpSpPr>
        <p:pic>
          <p:nvPicPr>
            <p:cNvPr id="9" name="Picture 10" descr="See the source image">
              <a:extLst>
                <a:ext uri="{FF2B5EF4-FFF2-40B4-BE49-F238E27FC236}">
                  <a16:creationId xmlns:a16="http://schemas.microsoft.com/office/drawing/2014/main" id="{0346E9A8-EFA2-42EA-AD1B-21506DFEE5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See the source image">
              <a:extLst>
                <a:ext uri="{FF2B5EF4-FFF2-40B4-BE49-F238E27FC236}">
                  <a16:creationId xmlns:a16="http://schemas.microsoft.com/office/drawing/2014/main" id="{BDD29477-BCF9-4CAB-AD0E-F82E5DD5978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See the source image">
              <a:extLst>
                <a:ext uri="{FF2B5EF4-FFF2-40B4-BE49-F238E27FC236}">
                  <a16:creationId xmlns:a16="http://schemas.microsoft.com/office/drawing/2014/main" id="{FFAD7923-B89E-40BB-B77D-72BDC3C317D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31A4A625-17DD-4435-80BC-29F832962741}"/>
              </a:ext>
            </a:extLst>
          </p:cNvPr>
          <p:cNvGrpSpPr/>
          <p:nvPr/>
        </p:nvGrpSpPr>
        <p:grpSpPr>
          <a:xfrm>
            <a:off x="3992699" y="1292876"/>
            <a:ext cx="4206601" cy="1023718"/>
            <a:chOff x="3992699" y="1292876"/>
            <a:chExt cx="4206601" cy="1023718"/>
          </a:xfrm>
        </p:grpSpPr>
        <p:sp>
          <p:nvSpPr>
            <p:cNvPr id="15" name="TextBox 14">
              <a:extLst>
                <a:ext uri="{FF2B5EF4-FFF2-40B4-BE49-F238E27FC236}">
                  <a16:creationId xmlns:a16="http://schemas.microsoft.com/office/drawing/2014/main" id="{51A3A128-8706-45DD-9C77-DC100CAF827D}"/>
                </a:ext>
              </a:extLst>
            </p:cNvPr>
            <p:cNvSpPr txBox="1"/>
            <p:nvPr/>
          </p:nvSpPr>
          <p:spPr>
            <a:xfrm>
              <a:off x="3992699" y="1292876"/>
              <a:ext cx="4206601" cy="307777"/>
            </a:xfrm>
            <a:prstGeom prst="rect">
              <a:avLst/>
            </a:prstGeom>
            <a:noFill/>
          </p:spPr>
          <p:txBody>
            <a:bodyPr wrap="none" rtlCol="0">
              <a:spAutoFit/>
            </a:bodyPr>
            <a:lstStyle/>
            <a:p>
              <a:pPr algn="ctr"/>
              <a:r>
                <a:rPr lang="en-US" sz="1400" dirty="0"/>
                <a:t>What is the right </a:t>
              </a:r>
              <a:r>
                <a:rPr lang="en-US" sz="1400" b="1" dirty="0"/>
                <a:t>size</a:t>
              </a:r>
              <a:r>
                <a:rPr lang="en-US" sz="1400" dirty="0"/>
                <a:t> of </a:t>
              </a:r>
              <a:r>
                <a:rPr lang="en-US" sz="1400" b="1" dirty="0"/>
                <a:t>servers</a:t>
              </a:r>
              <a:r>
                <a:rPr lang="en-US" sz="1400" dirty="0"/>
                <a:t> for my business needs?</a:t>
              </a:r>
            </a:p>
          </p:txBody>
        </p:sp>
        <p:sp>
          <p:nvSpPr>
            <p:cNvPr id="16" name="TextBox 15">
              <a:extLst>
                <a:ext uri="{FF2B5EF4-FFF2-40B4-BE49-F238E27FC236}">
                  <a16:creationId xmlns:a16="http://schemas.microsoft.com/office/drawing/2014/main" id="{94EB28A6-3E68-4B90-BB12-17A1801146EB}"/>
                </a:ext>
              </a:extLst>
            </p:cNvPr>
            <p:cNvSpPr txBox="1"/>
            <p:nvPr/>
          </p:nvSpPr>
          <p:spPr>
            <a:xfrm>
              <a:off x="4645730" y="1532233"/>
              <a:ext cx="2900538" cy="307777"/>
            </a:xfrm>
            <a:prstGeom prst="rect">
              <a:avLst/>
            </a:prstGeom>
            <a:noFill/>
          </p:spPr>
          <p:txBody>
            <a:bodyPr wrap="none" rtlCol="0">
              <a:spAutoFit/>
            </a:bodyPr>
            <a:lstStyle/>
            <a:p>
              <a:pPr algn="ctr"/>
              <a:r>
                <a:rPr lang="en-US" sz="1400" dirty="0"/>
                <a:t>How can I increase </a:t>
              </a:r>
              <a:r>
                <a:rPr lang="en-US" sz="1400" b="1" dirty="0"/>
                <a:t>server</a:t>
              </a:r>
              <a:r>
                <a:rPr lang="en-US" sz="1400" dirty="0"/>
                <a:t> utilization?</a:t>
              </a:r>
            </a:p>
          </p:txBody>
        </p:sp>
        <p:sp>
          <p:nvSpPr>
            <p:cNvPr id="18" name="TextBox 17">
              <a:extLst>
                <a:ext uri="{FF2B5EF4-FFF2-40B4-BE49-F238E27FC236}">
                  <a16:creationId xmlns:a16="http://schemas.microsoft.com/office/drawing/2014/main" id="{167484A0-703B-4E1C-BB68-93B470BB2FD2}"/>
                </a:ext>
              </a:extLst>
            </p:cNvPr>
            <p:cNvSpPr txBox="1"/>
            <p:nvPr/>
          </p:nvSpPr>
          <p:spPr>
            <a:xfrm>
              <a:off x="4925197" y="1769460"/>
              <a:ext cx="2341603" cy="307777"/>
            </a:xfrm>
            <a:prstGeom prst="rect">
              <a:avLst/>
            </a:prstGeom>
            <a:noFill/>
          </p:spPr>
          <p:txBody>
            <a:bodyPr wrap="none" rtlCol="0">
              <a:spAutoFit/>
            </a:bodyPr>
            <a:lstStyle/>
            <a:p>
              <a:pPr algn="ctr"/>
              <a:r>
                <a:rPr lang="en-US" sz="1400" dirty="0"/>
                <a:t>How </a:t>
              </a:r>
              <a:r>
                <a:rPr lang="en-US" sz="1400" b="1" dirty="0"/>
                <a:t>many</a:t>
              </a:r>
              <a:r>
                <a:rPr lang="en-US" sz="1400" dirty="0"/>
                <a:t> servers do I need?</a:t>
              </a:r>
            </a:p>
          </p:txBody>
        </p:sp>
        <p:sp>
          <p:nvSpPr>
            <p:cNvPr id="20" name="TextBox 19">
              <a:extLst>
                <a:ext uri="{FF2B5EF4-FFF2-40B4-BE49-F238E27FC236}">
                  <a16:creationId xmlns:a16="http://schemas.microsoft.com/office/drawing/2014/main" id="{E0A70210-E994-4874-A92E-D92CD1C60BAF}"/>
                </a:ext>
              </a:extLst>
            </p:cNvPr>
            <p:cNvSpPr txBox="1"/>
            <p:nvPr/>
          </p:nvSpPr>
          <p:spPr>
            <a:xfrm>
              <a:off x="4833685" y="2008817"/>
              <a:ext cx="2502545"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application?</a:t>
              </a:r>
            </a:p>
          </p:txBody>
        </p:sp>
      </p:grpSp>
      <p:sp>
        <p:nvSpPr>
          <p:cNvPr id="21" name="TextBox 20">
            <a:extLst>
              <a:ext uri="{FF2B5EF4-FFF2-40B4-BE49-F238E27FC236}">
                <a16:creationId xmlns:a16="http://schemas.microsoft.com/office/drawing/2014/main" id="{E74BC1B4-2DFA-4F7E-B945-3E4772BF8E09}"/>
              </a:ext>
            </a:extLst>
          </p:cNvPr>
          <p:cNvSpPr txBox="1"/>
          <p:nvPr/>
        </p:nvSpPr>
        <p:spPr>
          <a:xfrm>
            <a:off x="807254" y="4530846"/>
            <a:ext cx="2940805" cy="307777"/>
          </a:xfrm>
          <a:prstGeom prst="rect">
            <a:avLst/>
          </a:prstGeom>
          <a:noFill/>
        </p:spPr>
        <p:txBody>
          <a:bodyPr wrap="none" rtlCol="0">
            <a:spAutoFit/>
          </a:bodyPr>
          <a:lstStyle/>
          <a:p>
            <a:pPr algn="ctr"/>
            <a:r>
              <a:rPr lang="en-US" sz="1400" dirty="0"/>
              <a:t>How often should I </a:t>
            </a:r>
            <a:r>
              <a:rPr lang="en-US" sz="1400" b="1" dirty="0"/>
              <a:t>patch</a:t>
            </a:r>
            <a:r>
              <a:rPr lang="en-US" sz="1400" dirty="0"/>
              <a:t> my </a:t>
            </a:r>
            <a:r>
              <a:rPr lang="en-US" sz="1400" b="1" dirty="0"/>
              <a:t>servers</a:t>
            </a:r>
            <a:r>
              <a:rPr lang="en-US" sz="1400" dirty="0"/>
              <a:t>?</a:t>
            </a:r>
          </a:p>
        </p:txBody>
      </p:sp>
      <p:sp>
        <p:nvSpPr>
          <p:cNvPr id="22" name="TextBox 21">
            <a:extLst>
              <a:ext uri="{FF2B5EF4-FFF2-40B4-BE49-F238E27FC236}">
                <a16:creationId xmlns:a16="http://schemas.microsoft.com/office/drawing/2014/main" id="{A2645397-1108-4380-9347-3624081C0352}"/>
              </a:ext>
            </a:extLst>
          </p:cNvPr>
          <p:cNvSpPr txBox="1"/>
          <p:nvPr/>
        </p:nvSpPr>
        <p:spPr>
          <a:xfrm>
            <a:off x="781198" y="4838623"/>
            <a:ext cx="2992935" cy="307777"/>
          </a:xfrm>
          <a:prstGeom prst="rect">
            <a:avLst/>
          </a:prstGeom>
          <a:noFill/>
        </p:spPr>
        <p:txBody>
          <a:bodyPr wrap="none" rtlCol="0">
            <a:spAutoFit/>
          </a:bodyPr>
          <a:lstStyle/>
          <a:p>
            <a:pPr algn="ctr"/>
            <a:r>
              <a:rPr lang="en-US" sz="1400" dirty="0"/>
              <a:t>How often should I </a:t>
            </a:r>
            <a:r>
              <a:rPr lang="en-US" sz="1400" b="1" dirty="0"/>
              <a:t>backup</a:t>
            </a:r>
            <a:r>
              <a:rPr lang="en-US" sz="1400" dirty="0"/>
              <a:t> my </a:t>
            </a:r>
            <a:r>
              <a:rPr lang="en-US" sz="1400" b="1" dirty="0"/>
              <a:t>server</a:t>
            </a:r>
            <a:r>
              <a:rPr lang="en-US" sz="1400" dirty="0"/>
              <a:t>?</a:t>
            </a:r>
          </a:p>
        </p:txBody>
      </p:sp>
      <p:sp>
        <p:nvSpPr>
          <p:cNvPr id="23" name="TextBox 22">
            <a:extLst>
              <a:ext uri="{FF2B5EF4-FFF2-40B4-BE49-F238E27FC236}">
                <a16:creationId xmlns:a16="http://schemas.microsoft.com/office/drawing/2014/main" id="{77867B89-EB2A-4D42-8AC4-7F28FF8A2995}"/>
              </a:ext>
            </a:extLst>
          </p:cNvPr>
          <p:cNvSpPr txBox="1"/>
          <p:nvPr/>
        </p:nvSpPr>
        <p:spPr>
          <a:xfrm>
            <a:off x="702298" y="5141512"/>
            <a:ext cx="3202864" cy="307777"/>
          </a:xfrm>
          <a:prstGeom prst="rect">
            <a:avLst/>
          </a:prstGeom>
          <a:noFill/>
        </p:spPr>
        <p:txBody>
          <a:bodyPr wrap="none" rtlCol="0">
            <a:spAutoFit/>
          </a:bodyPr>
          <a:lstStyle/>
          <a:p>
            <a:pPr algn="ctr"/>
            <a:r>
              <a:rPr lang="en-US" sz="1400" dirty="0"/>
              <a:t>Which </a:t>
            </a:r>
            <a:r>
              <a:rPr lang="en-US" sz="1400" b="1" dirty="0"/>
              <a:t>packages</a:t>
            </a:r>
            <a:r>
              <a:rPr lang="en-US" sz="1400" dirty="0"/>
              <a:t> should be on my </a:t>
            </a:r>
            <a:r>
              <a:rPr lang="en-US" sz="1400" b="1" dirty="0"/>
              <a:t>server</a:t>
            </a:r>
            <a:r>
              <a:rPr lang="en-US" sz="1400" dirty="0"/>
              <a:t>?</a:t>
            </a:r>
          </a:p>
        </p:txBody>
      </p:sp>
      <p:sp>
        <p:nvSpPr>
          <p:cNvPr id="24" name="TextBox 23">
            <a:extLst>
              <a:ext uri="{FF2B5EF4-FFF2-40B4-BE49-F238E27FC236}">
                <a16:creationId xmlns:a16="http://schemas.microsoft.com/office/drawing/2014/main" id="{9D07DD39-ACA2-4C67-A1AF-BEA45765DEAB}"/>
              </a:ext>
            </a:extLst>
          </p:cNvPr>
          <p:cNvSpPr txBox="1"/>
          <p:nvPr/>
        </p:nvSpPr>
        <p:spPr>
          <a:xfrm>
            <a:off x="7996521" y="4376957"/>
            <a:ext cx="3172022" cy="307777"/>
          </a:xfrm>
          <a:prstGeom prst="rect">
            <a:avLst/>
          </a:prstGeom>
          <a:noFill/>
        </p:spPr>
        <p:txBody>
          <a:bodyPr wrap="none" rtlCol="0">
            <a:spAutoFit/>
          </a:bodyPr>
          <a:lstStyle/>
          <a:p>
            <a:pPr algn="ctr"/>
            <a:r>
              <a:rPr lang="en-US" sz="1400" dirty="0"/>
              <a:t>How do I </a:t>
            </a:r>
            <a:r>
              <a:rPr lang="en-US" sz="1400" b="1" dirty="0"/>
              <a:t>deploy</a:t>
            </a:r>
            <a:r>
              <a:rPr lang="en-US" sz="1400" dirty="0"/>
              <a:t> new </a:t>
            </a:r>
            <a:r>
              <a:rPr lang="en-US" sz="1400" b="1" dirty="0"/>
              <a:t>code</a:t>
            </a:r>
            <a:r>
              <a:rPr lang="en-US" sz="1400" dirty="0"/>
              <a:t> to my </a:t>
            </a:r>
            <a:r>
              <a:rPr lang="en-US" sz="1400" b="1" dirty="0"/>
              <a:t>server</a:t>
            </a:r>
            <a:r>
              <a:rPr lang="en-US" sz="1400" dirty="0"/>
              <a:t>?</a:t>
            </a:r>
          </a:p>
        </p:txBody>
      </p:sp>
      <p:sp>
        <p:nvSpPr>
          <p:cNvPr id="25" name="TextBox 24">
            <a:extLst>
              <a:ext uri="{FF2B5EF4-FFF2-40B4-BE49-F238E27FC236}">
                <a16:creationId xmlns:a16="http://schemas.microsoft.com/office/drawing/2014/main" id="{73DFABEF-ADCB-41C9-BB39-7DE03613E808}"/>
              </a:ext>
            </a:extLst>
          </p:cNvPr>
          <p:cNvSpPr txBox="1"/>
          <p:nvPr/>
        </p:nvSpPr>
        <p:spPr>
          <a:xfrm>
            <a:off x="7732407" y="4684734"/>
            <a:ext cx="3700245" cy="307777"/>
          </a:xfrm>
          <a:prstGeom prst="rect">
            <a:avLst/>
          </a:prstGeom>
          <a:noFill/>
        </p:spPr>
        <p:txBody>
          <a:bodyPr wrap="none" rtlCol="0">
            <a:spAutoFit/>
          </a:bodyPr>
          <a:lstStyle/>
          <a:p>
            <a:pPr algn="ctr"/>
            <a:r>
              <a:rPr lang="en-US" sz="1400" dirty="0"/>
              <a:t>How do I keep the </a:t>
            </a:r>
            <a:r>
              <a:rPr lang="en-US" sz="1400" b="1" dirty="0"/>
              <a:t>operating system</a:t>
            </a:r>
            <a:r>
              <a:rPr lang="en-US" sz="1400" dirty="0"/>
              <a:t> up to date?</a:t>
            </a:r>
          </a:p>
        </p:txBody>
      </p:sp>
      <p:sp>
        <p:nvSpPr>
          <p:cNvPr id="26" name="TextBox 25">
            <a:extLst>
              <a:ext uri="{FF2B5EF4-FFF2-40B4-BE49-F238E27FC236}">
                <a16:creationId xmlns:a16="http://schemas.microsoft.com/office/drawing/2014/main" id="{A6246B64-1353-4B32-966F-AFEE25A4B922}"/>
              </a:ext>
            </a:extLst>
          </p:cNvPr>
          <p:cNvSpPr txBox="1"/>
          <p:nvPr/>
        </p:nvSpPr>
        <p:spPr>
          <a:xfrm>
            <a:off x="8361272" y="5026308"/>
            <a:ext cx="2442528" cy="307777"/>
          </a:xfrm>
          <a:prstGeom prst="rect">
            <a:avLst/>
          </a:prstGeom>
          <a:noFill/>
        </p:spPr>
        <p:txBody>
          <a:bodyPr wrap="none" rtlCol="0">
            <a:spAutoFit/>
          </a:bodyPr>
          <a:lstStyle/>
          <a:p>
            <a:pPr algn="ctr"/>
            <a:r>
              <a:rPr lang="en-US" sz="1400" dirty="0"/>
              <a:t>Who </a:t>
            </a:r>
            <a:r>
              <a:rPr lang="en-US" sz="1400" b="1" dirty="0"/>
              <a:t>monitors</a:t>
            </a:r>
            <a:r>
              <a:rPr lang="en-US" sz="1400" dirty="0"/>
              <a:t> my application?</a:t>
            </a:r>
          </a:p>
        </p:txBody>
      </p:sp>
      <p:pic>
        <p:nvPicPr>
          <p:cNvPr id="7170" name="Picture 2" descr="See the source image">
            <a:extLst>
              <a:ext uri="{FF2B5EF4-FFF2-40B4-BE49-F238E27FC236}">
                <a16:creationId xmlns:a16="http://schemas.microsoft.com/office/drawing/2014/main" id="{0A7D1D5B-54CC-415B-B3CC-28A1BDC7F87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957" t="8039" r="16858" b="7950"/>
          <a:stretch/>
        </p:blipFill>
        <p:spPr bwMode="auto">
          <a:xfrm>
            <a:off x="5585994" y="2886559"/>
            <a:ext cx="1111499" cy="1082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77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after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170"/>
                                        </p:tgtEl>
                                        <p:attrNameLst>
                                          <p:attrName>style.visibility</p:attrName>
                                        </p:attrNameLst>
                                      </p:cBhvr>
                                      <p:to>
                                        <p:strVal val="visible"/>
                                      </p:to>
                                    </p:set>
                                    <p:animEffect transition="in" filter="dissolve">
                                      <p:cBhvr>
                                        <p:cTn id="11" dur="500"/>
                                        <p:tgtEl>
                                          <p:spTgt spid="717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6" presetClass="emph" presetSubtype="0" fill="hold" nodeType="clickEffect">
                                  <p:stCondLst>
                                    <p:cond delay="0"/>
                                  </p:stCondLst>
                                  <p:childTnLst>
                                    <p:animEffect transition="out" filter="fade">
                                      <p:cBhvr>
                                        <p:cTn id="35" dur="500" tmFilter="0, 0; .2, .5; .8, .5; 1, 0"/>
                                        <p:tgtEl>
                                          <p:spTgt spid="12"/>
                                        </p:tgtEl>
                                      </p:cBhvr>
                                    </p:animEffect>
                                    <p:animScale>
                                      <p:cBhvr>
                                        <p:cTn id="36"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5E4EF-6C17-5A2D-0E96-2A7DDF015999}"/>
              </a:ext>
            </a:extLst>
          </p:cNvPr>
          <p:cNvSpPr>
            <a:spLocks noGrp="1"/>
          </p:cNvSpPr>
          <p:nvPr>
            <p:ph type="ctrTitle"/>
          </p:nvPr>
        </p:nvSpPr>
        <p:spPr/>
        <p:txBody>
          <a:bodyPr>
            <a:normAutofit/>
          </a:bodyPr>
          <a:lstStyle/>
          <a:p>
            <a:r>
              <a:rPr lang="en-US" dirty="0"/>
              <a:t>Microservices</a:t>
            </a:r>
          </a:p>
        </p:txBody>
      </p:sp>
      <p:sp>
        <p:nvSpPr>
          <p:cNvPr id="3" name="Subtitle 2">
            <a:extLst>
              <a:ext uri="{FF2B5EF4-FFF2-40B4-BE49-F238E27FC236}">
                <a16:creationId xmlns:a16="http://schemas.microsoft.com/office/drawing/2014/main" id="{A25B027C-0980-991C-5EE5-B15ACE72C582}"/>
              </a:ext>
            </a:extLst>
          </p:cNvPr>
          <p:cNvSpPr>
            <a:spLocks noGrp="1"/>
          </p:cNvSpPr>
          <p:nvPr>
            <p:ph type="subTitle" idx="1"/>
          </p:nvPr>
        </p:nvSpPr>
        <p:spPr/>
        <p:txBody>
          <a:bodyPr/>
          <a:lstStyle/>
          <a:p>
            <a:r>
              <a:rPr lang="en-US" dirty="0"/>
              <a:t>Design and Develop a Serverless Event-Driven Microservice-Based Solution</a:t>
            </a:r>
          </a:p>
        </p:txBody>
      </p:sp>
    </p:spTree>
    <p:extLst>
      <p:ext uri="{BB962C8B-B14F-4D97-AF65-F5344CB8AC3E}">
        <p14:creationId xmlns:p14="http://schemas.microsoft.com/office/powerpoint/2010/main" val="1342111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1470915" cy="369332"/>
          </a:xfrm>
          <a:prstGeom prst="rect">
            <a:avLst/>
          </a:prstGeom>
          <a:noFill/>
        </p:spPr>
        <p:txBody>
          <a:bodyPr wrap="none" rtlCol="0">
            <a:spAutoFit/>
          </a:bodyPr>
          <a:lstStyle/>
          <a:p>
            <a:r>
              <a:rPr lang="en-US" dirty="0">
                <a:latin typeface="Kamerik205 8" panose="020B0803030600020004" pitchFamily="34" charset="0"/>
              </a:rPr>
              <a:t>Serverless</a:t>
            </a:r>
          </a:p>
        </p:txBody>
      </p:sp>
      <p:grpSp>
        <p:nvGrpSpPr>
          <p:cNvPr id="4" name="Group 3">
            <a:extLst>
              <a:ext uri="{FF2B5EF4-FFF2-40B4-BE49-F238E27FC236}">
                <a16:creationId xmlns:a16="http://schemas.microsoft.com/office/drawing/2014/main" id="{89F84E86-9E38-4985-8F65-FFB2460A04BE}"/>
              </a:ext>
            </a:extLst>
          </p:cNvPr>
          <p:cNvGrpSpPr/>
          <p:nvPr/>
        </p:nvGrpSpPr>
        <p:grpSpPr>
          <a:xfrm>
            <a:off x="2398511" y="3029521"/>
            <a:ext cx="1583138" cy="1198436"/>
            <a:chOff x="2398511" y="3029521"/>
            <a:chExt cx="1583138" cy="1198436"/>
          </a:xfrm>
        </p:grpSpPr>
        <p:pic>
          <p:nvPicPr>
            <p:cNvPr id="5" name="Picture 4" descr="See the source image">
              <a:extLst>
                <a:ext uri="{FF2B5EF4-FFF2-40B4-BE49-F238E27FC236}">
                  <a16:creationId xmlns:a16="http://schemas.microsoft.com/office/drawing/2014/main" id="{A2ABAA8D-78D6-4ED9-8E71-DCE6926C0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511" y="3029521"/>
              <a:ext cx="795628" cy="798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ee the source image">
              <a:extLst>
                <a:ext uri="{FF2B5EF4-FFF2-40B4-BE49-F238E27FC236}">
                  <a16:creationId xmlns:a16="http://schemas.microsoft.com/office/drawing/2014/main" id="{FE7E4C60-1275-4BBC-8823-51A9F0557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509" y="3429000"/>
              <a:ext cx="659140" cy="798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7E601CD-4118-4E83-B7BD-BBAD9D230508}"/>
              </a:ext>
            </a:extLst>
          </p:cNvPr>
          <p:cNvGrpSpPr/>
          <p:nvPr/>
        </p:nvGrpSpPr>
        <p:grpSpPr>
          <a:xfrm>
            <a:off x="8321746" y="2900535"/>
            <a:ext cx="1731135" cy="1233310"/>
            <a:chOff x="8321746" y="2900535"/>
            <a:chExt cx="1731135" cy="1233310"/>
          </a:xfrm>
        </p:grpSpPr>
        <p:pic>
          <p:nvPicPr>
            <p:cNvPr id="9" name="Picture 10" descr="See the source image">
              <a:extLst>
                <a:ext uri="{FF2B5EF4-FFF2-40B4-BE49-F238E27FC236}">
                  <a16:creationId xmlns:a16="http://schemas.microsoft.com/office/drawing/2014/main" id="{0346E9A8-EFA2-42EA-AD1B-21506DFEE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3197" y="2900535"/>
              <a:ext cx="1169327" cy="555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See the source image">
              <a:extLst>
                <a:ext uri="{FF2B5EF4-FFF2-40B4-BE49-F238E27FC236}">
                  <a16:creationId xmlns:a16="http://schemas.microsoft.com/office/drawing/2014/main" id="{BDD29477-BCF9-4CAB-AD0E-F82E5DD597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9863"/>
            <a:stretch/>
          </p:blipFill>
          <p:spPr bwMode="auto">
            <a:xfrm>
              <a:off x="9534097" y="3044264"/>
              <a:ext cx="518784" cy="6766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See the source image">
              <a:extLst>
                <a:ext uri="{FF2B5EF4-FFF2-40B4-BE49-F238E27FC236}">
                  <a16:creationId xmlns:a16="http://schemas.microsoft.com/office/drawing/2014/main" id="{FFAD7923-B89E-40BB-B77D-72BDC3C317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3196" b="23105"/>
            <a:stretch/>
          </p:blipFill>
          <p:spPr bwMode="auto">
            <a:xfrm>
              <a:off x="8321746" y="3577958"/>
              <a:ext cx="1035198" cy="555887"/>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Cloud 12">
            <a:extLst>
              <a:ext uri="{FF2B5EF4-FFF2-40B4-BE49-F238E27FC236}">
                <a16:creationId xmlns:a16="http://schemas.microsoft.com/office/drawing/2014/main" id="{0695EF2B-E20A-4B21-A2CB-66B82740470F}"/>
              </a:ext>
            </a:extLst>
          </p:cNvPr>
          <p:cNvSpPr/>
          <p:nvPr/>
        </p:nvSpPr>
        <p:spPr>
          <a:xfrm>
            <a:off x="4995995" y="2647202"/>
            <a:ext cx="2187599" cy="1618439"/>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7170" name="Picture 2" descr="See the source image">
            <a:extLst>
              <a:ext uri="{FF2B5EF4-FFF2-40B4-BE49-F238E27FC236}">
                <a16:creationId xmlns:a16="http://schemas.microsoft.com/office/drawing/2014/main" id="{0A7D1D5B-54CC-415B-B3CC-28A1BDC7F87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957" t="8039" r="16858" b="7950"/>
          <a:stretch/>
        </p:blipFill>
        <p:spPr bwMode="auto">
          <a:xfrm>
            <a:off x="5585994" y="2886559"/>
            <a:ext cx="1111499" cy="108239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1A4A625-17DD-4435-80BC-29F832962741}"/>
              </a:ext>
            </a:extLst>
          </p:cNvPr>
          <p:cNvGrpSpPr/>
          <p:nvPr/>
        </p:nvGrpSpPr>
        <p:grpSpPr>
          <a:xfrm>
            <a:off x="3992699" y="1292876"/>
            <a:ext cx="4206601" cy="1023718"/>
            <a:chOff x="3992699" y="1292876"/>
            <a:chExt cx="4206601" cy="1023718"/>
          </a:xfrm>
        </p:grpSpPr>
        <p:sp>
          <p:nvSpPr>
            <p:cNvPr id="15" name="TextBox 14">
              <a:extLst>
                <a:ext uri="{FF2B5EF4-FFF2-40B4-BE49-F238E27FC236}">
                  <a16:creationId xmlns:a16="http://schemas.microsoft.com/office/drawing/2014/main" id="{51A3A128-8706-45DD-9C77-DC100CAF827D}"/>
                </a:ext>
              </a:extLst>
            </p:cNvPr>
            <p:cNvSpPr txBox="1"/>
            <p:nvPr/>
          </p:nvSpPr>
          <p:spPr>
            <a:xfrm>
              <a:off x="3992699" y="1292876"/>
              <a:ext cx="4206601" cy="307777"/>
            </a:xfrm>
            <a:prstGeom prst="rect">
              <a:avLst/>
            </a:prstGeom>
            <a:noFill/>
          </p:spPr>
          <p:txBody>
            <a:bodyPr wrap="none" rtlCol="0">
              <a:spAutoFit/>
            </a:bodyPr>
            <a:lstStyle/>
            <a:p>
              <a:pPr algn="ctr"/>
              <a:r>
                <a:rPr lang="en-US" sz="1400" dirty="0"/>
                <a:t>What is the right </a:t>
              </a:r>
              <a:r>
                <a:rPr lang="en-US" sz="1400" b="1" dirty="0"/>
                <a:t>size</a:t>
              </a:r>
              <a:r>
                <a:rPr lang="en-US" sz="1400" dirty="0"/>
                <a:t> of </a:t>
              </a:r>
              <a:r>
                <a:rPr lang="en-US" sz="1400" b="1" dirty="0"/>
                <a:t>servers</a:t>
              </a:r>
              <a:r>
                <a:rPr lang="en-US" sz="1400" dirty="0"/>
                <a:t> for my business needs?</a:t>
              </a:r>
            </a:p>
          </p:txBody>
        </p:sp>
        <p:sp>
          <p:nvSpPr>
            <p:cNvPr id="16" name="TextBox 15">
              <a:extLst>
                <a:ext uri="{FF2B5EF4-FFF2-40B4-BE49-F238E27FC236}">
                  <a16:creationId xmlns:a16="http://schemas.microsoft.com/office/drawing/2014/main" id="{94EB28A6-3E68-4B90-BB12-17A1801146EB}"/>
                </a:ext>
              </a:extLst>
            </p:cNvPr>
            <p:cNvSpPr txBox="1"/>
            <p:nvPr/>
          </p:nvSpPr>
          <p:spPr>
            <a:xfrm>
              <a:off x="4645730" y="1532233"/>
              <a:ext cx="2900538" cy="307777"/>
            </a:xfrm>
            <a:prstGeom prst="rect">
              <a:avLst/>
            </a:prstGeom>
            <a:noFill/>
          </p:spPr>
          <p:txBody>
            <a:bodyPr wrap="none" rtlCol="0">
              <a:spAutoFit/>
            </a:bodyPr>
            <a:lstStyle/>
            <a:p>
              <a:pPr algn="ctr"/>
              <a:r>
                <a:rPr lang="en-US" sz="1400" dirty="0"/>
                <a:t>How can I increase </a:t>
              </a:r>
              <a:r>
                <a:rPr lang="en-US" sz="1400" b="1" dirty="0"/>
                <a:t>server</a:t>
              </a:r>
              <a:r>
                <a:rPr lang="en-US" sz="1400" dirty="0"/>
                <a:t> utilization?</a:t>
              </a:r>
            </a:p>
          </p:txBody>
        </p:sp>
        <p:sp>
          <p:nvSpPr>
            <p:cNvPr id="18" name="TextBox 17">
              <a:extLst>
                <a:ext uri="{FF2B5EF4-FFF2-40B4-BE49-F238E27FC236}">
                  <a16:creationId xmlns:a16="http://schemas.microsoft.com/office/drawing/2014/main" id="{167484A0-703B-4E1C-BB68-93B470BB2FD2}"/>
                </a:ext>
              </a:extLst>
            </p:cNvPr>
            <p:cNvSpPr txBox="1"/>
            <p:nvPr/>
          </p:nvSpPr>
          <p:spPr>
            <a:xfrm>
              <a:off x="4925197" y="1769460"/>
              <a:ext cx="2341603" cy="307777"/>
            </a:xfrm>
            <a:prstGeom prst="rect">
              <a:avLst/>
            </a:prstGeom>
            <a:noFill/>
          </p:spPr>
          <p:txBody>
            <a:bodyPr wrap="none" rtlCol="0">
              <a:spAutoFit/>
            </a:bodyPr>
            <a:lstStyle/>
            <a:p>
              <a:pPr algn="ctr"/>
              <a:r>
                <a:rPr lang="en-US" sz="1400" dirty="0"/>
                <a:t>How </a:t>
              </a:r>
              <a:r>
                <a:rPr lang="en-US" sz="1400" b="1" dirty="0"/>
                <a:t>many</a:t>
              </a:r>
              <a:r>
                <a:rPr lang="en-US" sz="1400" dirty="0"/>
                <a:t> servers do I need?</a:t>
              </a:r>
            </a:p>
          </p:txBody>
        </p:sp>
        <p:sp>
          <p:nvSpPr>
            <p:cNvPr id="20" name="TextBox 19">
              <a:extLst>
                <a:ext uri="{FF2B5EF4-FFF2-40B4-BE49-F238E27FC236}">
                  <a16:creationId xmlns:a16="http://schemas.microsoft.com/office/drawing/2014/main" id="{E0A70210-E994-4874-A92E-D92CD1C60BAF}"/>
                </a:ext>
              </a:extLst>
            </p:cNvPr>
            <p:cNvSpPr txBox="1"/>
            <p:nvPr/>
          </p:nvSpPr>
          <p:spPr>
            <a:xfrm>
              <a:off x="4833685" y="2008817"/>
              <a:ext cx="2502545" cy="307777"/>
            </a:xfrm>
            <a:prstGeom prst="rect">
              <a:avLst/>
            </a:prstGeom>
            <a:noFill/>
          </p:spPr>
          <p:txBody>
            <a:bodyPr wrap="none" rtlCol="0">
              <a:spAutoFit/>
            </a:bodyPr>
            <a:lstStyle/>
            <a:p>
              <a:pPr algn="ctr"/>
              <a:r>
                <a:rPr lang="en-US" sz="1400" dirty="0"/>
                <a:t>How can I </a:t>
              </a:r>
              <a:r>
                <a:rPr lang="en-US" sz="1400" b="1" dirty="0"/>
                <a:t>scale</a:t>
              </a:r>
              <a:r>
                <a:rPr lang="en-US" sz="1400" dirty="0"/>
                <a:t> my application?</a:t>
              </a:r>
            </a:p>
          </p:txBody>
        </p:sp>
      </p:grpSp>
      <p:sp>
        <p:nvSpPr>
          <p:cNvPr id="27" name="Rectangle 26">
            <a:extLst>
              <a:ext uri="{FF2B5EF4-FFF2-40B4-BE49-F238E27FC236}">
                <a16:creationId xmlns:a16="http://schemas.microsoft.com/office/drawing/2014/main" id="{B6A56839-553D-49D5-A94B-96335354F033}"/>
              </a:ext>
            </a:extLst>
          </p:cNvPr>
          <p:cNvSpPr/>
          <p:nvPr/>
        </p:nvSpPr>
        <p:spPr>
          <a:xfrm>
            <a:off x="7859828" y="327173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1" name="Rectangle 30">
            <a:extLst>
              <a:ext uri="{FF2B5EF4-FFF2-40B4-BE49-F238E27FC236}">
                <a16:creationId xmlns:a16="http://schemas.microsoft.com/office/drawing/2014/main" id="{F8C86675-0398-45E7-A684-512950946A4C}"/>
              </a:ext>
            </a:extLst>
          </p:cNvPr>
          <p:cNvSpPr/>
          <p:nvPr/>
        </p:nvSpPr>
        <p:spPr>
          <a:xfrm>
            <a:off x="3130183" y="3240682"/>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2" name="Rectangle 31">
            <a:extLst>
              <a:ext uri="{FF2B5EF4-FFF2-40B4-BE49-F238E27FC236}">
                <a16:creationId xmlns:a16="http://schemas.microsoft.com/office/drawing/2014/main" id="{F9B434C1-C68A-40BD-B2C9-0E4CCA0398B6}"/>
              </a:ext>
            </a:extLst>
          </p:cNvPr>
          <p:cNvSpPr/>
          <p:nvPr/>
        </p:nvSpPr>
        <p:spPr>
          <a:xfrm>
            <a:off x="4584657" y="344041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3" name="Rectangle 32">
            <a:extLst>
              <a:ext uri="{FF2B5EF4-FFF2-40B4-BE49-F238E27FC236}">
                <a16:creationId xmlns:a16="http://schemas.microsoft.com/office/drawing/2014/main" id="{0AB0447D-2D9A-452A-A29A-86F1F776F07F}"/>
              </a:ext>
            </a:extLst>
          </p:cNvPr>
          <p:cNvSpPr/>
          <p:nvPr/>
        </p:nvSpPr>
        <p:spPr>
          <a:xfrm>
            <a:off x="3519731" y="3911698"/>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4" name="Rectangle 33">
            <a:extLst>
              <a:ext uri="{FF2B5EF4-FFF2-40B4-BE49-F238E27FC236}">
                <a16:creationId xmlns:a16="http://schemas.microsoft.com/office/drawing/2014/main" id="{5E5AE32B-225B-4D11-84E8-4016BA74AB2A}"/>
              </a:ext>
            </a:extLst>
          </p:cNvPr>
          <p:cNvSpPr/>
          <p:nvPr/>
        </p:nvSpPr>
        <p:spPr>
          <a:xfrm>
            <a:off x="7008801" y="3679768"/>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5" name="Rectangle 34">
            <a:extLst>
              <a:ext uri="{FF2B5EF4-FFF2-40B4-BE49-F238E27FC236}">
                <a16:creationId xmlns:a16="http://schemas.microsoft.com/office/drawing/2014/main" id="{1CA2A7F0-BBF8-4BF8-B6B5-8929701CF350}"/>
              </a:ext>
            </a:extLst>
          </p:cNvPr>
          <p:cNvSpPr/>
          <p:nvPr/>
        </p:nvSpPr>
        <p:spPr>
          <a:xfrm>
            <a:off x="4192805" y="403371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6" name="Rectangle 35">
            <a:extLst>
              <a:ext uri="{FF2B5EF4-FFF2-40B4-BE49-F238E27FC236}">
                <a16:creationId xmlns:a16="http://schemas.microsoft.com/office/drawing/2014/main" id="{39038033-64DD-40A3-8E7D-3CBDFCF172F6}"/>
              </a:ext>
            </a:extLst>
          </p:cNvPr>
          <p:cNvSpPr/>
          <p:nvPr/>
        </p:nvSpPr>
        <p:spPr>
          <a:xfrm>
            <a:off x="5275487" y="483417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7" name="Rectangle 36">
            <a:extLst>
              <a:ext uri="{FF2B5EF4-FFF2-40B4-BE49-F238E27FC236}">
                <a16:creationId xmlns:a16="http://schemas.microsoft.com/office/drawing/2014/main" id="{D6AA7D73-7DD9-4A68-84F3-7B7BDCE53230}"/>
              </a:ext>
            </a:extLst>
          </p:cNvPr>
          <p:cNvSpPr/>
          <p:nvPr/>
        </p:nvSpPr>
        <p:spPr>
          <a:xfrm>
            <a:off x="4660555" y="4480227"/>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8" name="Rectangle 37">
            <a:extLst>
              <a:ext uri="{FF2B5EF4-FFF2-40B4-BE49-F238E27FC236}">
                <a16:creationId xmlns:a16="http://schemas.microsoft.com/office/drawing/2014/main" id="{9D4F7737-6779-4B79-BB6E-134CD570831A}"/>
              </a:ext>
            </a:extLst>
          </p:cNvPr>
          <p:cNvSpPr/>
          <p:nvPr/>
        </p:nvSpPr>
        <p:spPr>
          <a:xfrm>
            <a:off x="3860348" y="4533262"/>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9" name="Rectangle 38">
            <a:extLst>
              <a:ext uri="{FF2B5EF4-FFF2-40B4-BE49-F238E27FC236}">
                <a16:creationId xmlns:a16="http://schemas.microsoft.com/office/drawing/2014/main" id="{D7562164-79EC-4EC8-945B-EE71754094D1}"/>
              </a:ext>
            </a:extLst>
          </p:cNvPr>
          <p:cNvSpPr/>
          <p:nvPr/>
        </p:nvSpPr>
        <p:spPr>
          <a:xfrm>
            <a:off x="6595698" y="431645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0" name="Rectangle 39">
            <a:extLst>
              <a:ext uri="{FF2B5EF4-FFF2-40B4-BE49-F238E27FC236}">
                <a16:creationId xmlns:a16="http://schemas.microsoft.com/office/drawing/2014/main" id="{8C778C5C-9053-498B-AC6B-E94C502B884A}"/>
              </a:ext>
            </a:extLst>
          </p:cNvPr>
          <p:cNvSpPr/>
          <p:nvPr/>
        </p:nvSpPr>
        <p:spPr>
          <a:xfrm>
            <a:off x="6157774" y="368260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2" name="Rectangle 41">
            <a:extLst>
              <a:ext uri="{FF2B5EF4-FFF2-40B4-BE49-F238E27FC236}">
                <a16:creationId xmlns:a16="http://schemas.microsoft.com/office/drawing/2014/main" id="{9BA226B3-99C6-436D-98AE-404CA08A04AE}"/>
              </a:ext>
            </a:extLst>
          </p:cNvPr>
          <p:cNvSpPr/>
          <p:nvPr/>
        </p:nvSpPr>
        <p:spPr>
          <a:xfrm>
            <a:off x="5801640" y="4439607"/>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3" name="Rectangle 42">
            <a:extLst>
              <a:ext uri="{FF2B5EF4-FFF2-40B4-BE49-F238E27FC236}">
                <a16:creationId xmlns:a16="http://schemas.microsoft.com/office/drawing/2014/main" id="{294E8E1E-D7DB-4094-98CC-6E558E134124}"/>
              </a:ext>
            </a:extLst>
          </p:cNvPr>
          <p:cNvSpPr/>
          <p:nvPr/>
        </p:nvSpPr>
        <p:spPr>
          <a:xfrm>
            <a:off x="5158340" y="395216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5" name="Rectangle 44">
            <a:extLst>
              <a:ext uri="{FF2B5EF4-FFF2-40B4-BE49-F238E27FC236}">
                <a16:creationId xmlns:a16="http://schemas.microsoft.com/office/drawing/2014/main" id="{32315DDD-48D8-4300-BF9A-3BEE633C6DE4}"/>
              </a:ext>
            </a:extLst>
          </p:cNvPr>
          <p:cNvSpPr/>
          <p:nvPr/>
        </p:nvSpPr>
        <p:spPr>
          <a:xfrm>
            <a:off x="3973030" y="3222699"/>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6" name="Rectangle 45">
            <a:extLst>
              <a:ext uri="{FF2B5EF4-FFF2-40B4-BE49-F238E27FC236}">
                <a16:creationId xmlns:a16="http://schemas.microsoft.com/office/drawing/2014/main" id="{EFEDA3B3-A982-4B1C-9A18-55944F7EA0EF}"/>
              </a:ext>
            </a:extLst>
          </p:cNvPr>
          <p:cNvSpPr/>
          <p:nvPr/>
        </p:nvSpPr>
        <p:spPr>
          <a:xfrm>
            <a:off x="5540940" y="334379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7" name="Rectangle 46">
            <a:extLst>
              <a:ext uri="{FF2B5EF4-FFF2-40B4-BE49-F238E27FC236}">
                <a16:creationId xmlns:a16="http://schemas.microsoft.com/office/drawing/2014/main" id="{85F7E20C-E407-4F1F-9E29-0741B68DBBFE}"/>
              </a:ext>
            </a:extLst>
          </p:cNvPr>
          <p:cNvSpPr/>
          <p:nvPr/>
        </p:nvSpPr>
        <p:spPr>
          <a:xfrm>
            <a:off x="6631263" y="3148015"/>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8" name="Rectangle 47">
            <a:extLst>
              <a:ext uri="{FF2B5EF4-FFF2-40B4-BE49-F238E27FC236}">
                <a16:creationId xmlns:a16="http://schemas.microsoft.com/office/drawing/2014/main" id="{AC559E07-77F3-4964-9388-B455B619ED2E}"/>
              </a:ext>
            </a:extLst>
          </p:cNvPr>
          <p:cNvSpPr/>
          <p:nvPr/>
        </p:nvSpPr>
        <p:spPr>
          <a:xfrm>
            <a:off x="7393418" y="285883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9" name="Rectangle 48">
            <a:extLst>
              <a:ext uri="{FF2B5EF4-FFF2-40B4-BE49-F238E27FC236}">
                <a16:creationId xmlns:a16="http://schemas.microsoft.com/office/drawing/2014/main" id="{544AFD35-8A28-43AC-8861-334063BEAF7E}"/>
              </a:ext>
            </a:extLst>
          </p:cNvPr>
          <p:cNvSpPr/>
          <p:nvPr/>
        </p:nvSpPr>
        <p:spPr>
          <a:xfrm>
            <a:off x="6060747" y="2905369"/>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0" name="Rectangle 49">
            <a:extLst>
              <a:ext uri="{FF2B5EF4-FFF2-40B4-BE49-F238E27FC236}">
                <a16:creationId xmlns:a16="http://schemas.microsoft.com/office/drawing/2014/main" id="{110FE6A5-6C74-424E-87B9-58B98542D473}"/>
              </a:ext>
            </a:extLst>
          </p:cNvPr>
          <p:cNvSpPr/>
          <p:nvPr/>
        </p:nvSpPr>
        <p:spPr>
          <a:xfrm>
            <a:off x="5014130" y="295434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1" name="Rectangle 50">
            <a:extLst>
              <a:ext uri="{FF2B5EF4-FFF2-40B4-BE49-F238E27FC236}">
                <a16:creationId xmlns:a16="http://schemas.microsoft.com/office/drawing/2014/main" id="{22E22C29-2883-4332-83BB-C9F9F28771D4}"/>
              </a:ext>
            </a:extLst>
          </p:cNvPr>
          <p:cNvSpPr/>
          <p:nvPr/>
        </p:nvSpPr>
        <p:spPr>
          <a:xfrm>
            <a:off x="3570208" y="268048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3" name="Rectangle 52">
            <a:extLst>
              <a:ext uri="{FF2B5EF4-FFF2-40B4-BE49-F238E27FC236}">
                <a16:creationId xmlns:a16="http://schemas.microsoft.com/office/drawing/2014/main" id="{B43FB26C-44B9-412A-BABE-9BFC7AC773AD}"/>
              </a:ext>
            </a:extLst>
          </p:cNvPr>
          <p:cNvSpPr/>
          <p:nvPr/>
        </p:nvSpPr>
        <p:spPr>
          <a:xfrm>
            <a:off x="4328121" y="2601154"/>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4" name="Rectangle 53">
            <a:extLst>
              <a:ext uri="{FF2B5EF4-FFF2-40B4-BE49-F238E27FC236}">
                <a16:creationId xmlns:a16="http://schemas.microsoft.com/office/drawing/2014/main" id="{5E4B5701-4909-4F10-8DD8-B74526FF9783}"/>
              </a:ext>
            </a:extLst>
          </p:cNvPr>
          <p:cNvSpPr/>
          <p:nvPr/>
        </p:nvSpPr>
        <p:spPr>
          <a:xfrm>
            <a:off x="6772395" y="2494404"/>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5" name="Rectangle 54">
            <a:extLst>
              <a:ext uri="{FF2B5EF4-FFF2-40B4-BE49-F238E27FC236}">
                <a16:creationId xmlns:a16="http://schemas.microsoft.com/office/drawing/2014/main" id="{03AC147C-40F4-491D-B3BE-ED0845A8DB51}"/>
              </a:ext>
            </a:extLst>
          </p:cNvPr>
          <p:cNvSpPr/>
          <p:nvPr/>
        </p:nvSpPr>
        <p:spPr>
          <a:xfrm>
            <a:off x="7626623" y="2268673"/>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6" name="Rectangle 55">
            <a:extLst>
              <a:ext uri="{FF2B5EF4-FFF2-40B4-BE49-F238E27FC236}">
                <a16:creationId xmlns:a16="http://schemas.microsoft.com/office/drawing/2014/main" id="{3E8BCE6E-2592-4DB4-90E3-3C6942AAB071}"/>
              </a:ext>
            </a:extLst>
          </p:cNvPr>
          <p:cNvSpPr/>
          <p:nvPr/>
        </p:nvSpPr>
        <p:spPr>
          <a:xfrm>
            <a:off x="5605809" y="242643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7" name="Rectangle 56">
            <a:extLst>
              <a:ext uri="{FF2B5EF4-FFF2-40B4-BE49-F238E27FC236}">
                <a16:creationId xmlns:a16="http://schemas.microsoft.com/office/drawing/2014/main" id="{00E77190-28B1-4079-8BC3-0B905E691251}"/>
              </a:ext>
            </a:extLst>
          </p:cNvPr>
          <p:cNvSpPr/>
          <p:nvPr/>
        </p:nvSpPr>
        <p:spPr>
          <a:xfrm>
            <a:off x="3646742" y="1857557"/>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8" name="Rectangle 57">
            <a:extLst>
              <a:ext uri="{FF2B5EF4-FFF2-40B4-BE49-F238E27FC236}">
                <a16:creationId xmlns:a16="http://schemas.microsoft.com/office/drawing/2014/main" id="{38CD6A2A-B96E-494F-90CD-2EC37870AA76}"/>
              </a:ext>
            </a:extLst>
          </p:cNvPr>
          <p:cNvSpPr/>
          <p:nvPr/>
        </p:nvSpPr>
        <p:spPr>
          <a:xfrm>
            <a:off x="4128657" y="2104365"/>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9" name="Rectangle 58">
            <a:extLst>
              <a:ext uri="{FF2B5EF4-FFF2-40B4-BE49-F238E27FC236}">
                <a16:creationId xmlns:a16="http://schemas.microsoft.com/office/drawing/2014/main" id="{C8E2D36B-4C69-4163-A578-1C55745A2B9E}"/>
              </a:ext>
            </a:extLst>
          </p:cNvPr>
          <p:cNvSpPr/>
          <p:nvPr/>
        </p:nvSpPr>
        <p:spPr>
          <a:xfrm>
            <a:off x="4983690" y="228709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0" name="Rectangle 59">
            <a:extLst>
              <a:ext uri="{FF2B5EF4-FFF2-40B4-BE49-F238E27FC236}">
                <a16:creationId xmlns:a16="http://schemas.microsoft.com/office/drawing/2014/main" id="{22FFBB94-3CB4-458E-9F28-C6B515651F47}"/>
              </a:ext>
            </a:extLst>
          </p:cNvPr>
          <p:cNvSpPr/>
          <p:nvPr/>
        </p:nvSpPr>
        <p:spPr>
          <a:xfrm>
            <a:off x="6264796" y="215947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1" name="Rectangle 60">
            <a:extLst>
              <a:ext uri="{FF2B5EF4-FFF2-40B4-BE49-F238E27FC236}">
                <a16:creationId xmlns:a16="http://schemas.microsoft.com/office/drawing/2014/main" id="{0DA22296-8065-4D49-9B4B-5177B3224DC2}"/>
              </a:ext>
            </a:extLst>
          </p:cNvPr>
          <p:cNvSpPr/>
          <p:nvPr/>
        </p:nvSpPr>
        <p:spPr>
          <a:xfrm>
            <a:off x="7093243" y="191220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2" name="Rectangle 61">
            <a:extLst>
              <a:ext uri="{FF2B5EF4-FFF2-40B4-BE49-F238E27FC236}">
                <a16:creationId xmlns:a16="http://schemas.microsoft.com/office/drawing/2014/main" id="{4D8EF1FE-2C58-459D-97F2-29F0091892D0}"/>
              </a:ext>
            </a:extLst>
          </p:cNvPr>
          <p:cNvSpPr/>
          <p:nvPr/>
        </p:nvSpPr>
        <p:spPr>
          <a:xfrm>
            <a:off x="4652188" y="1738942"/>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3" name="Rectangle 62">
            <a:extLst>
              <a:ext uri="{FF2B5EF4-FFF2-40B4-BE49-F238E27FC236}">
                <a16:creationId xmlns:a16="http://schemas.microsoft.com/office/drawing/2014/main" id="{C774C30C-143C-4529-B550-D1D45FD306F9}"/>
              </a:ext>
            </a:extLst>
          </p:cNvPr>
          <p:cNvSpPr/>
          <p:nvPr/>
        </p:nvSpPr>
        <p:spPr>
          <a:xfrm>
            <a:off x="5274059" y="1519659"/>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4" name="Rectangle 63">
            <a:extLst>
              <a:ext uri="{FF2B5EF4-FFF2-40B4-BE49-F238E27FC236}">
                <a16:creationId xmlns:a16="http://schemas.microsoft.com/office/drawing/2014/main" id="{0F50E2F1-0C1D-48E7-BFC6-E2BC59BBE672}"/>
              </a:ext>
            </a:extLst>
          </p:cNvPr>
          <p:cNvSpPr/>
          <p:nvPr/>
        </p:nvSpPr>
        <p:spPr>
          <a:xfrm>
            <a:off x="5808564" y="1827582"/>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5" name="Rectangle 64">
            <a:extLst>
              <a:ext uri="{FF2B5EF4-FFF2-40B4-BE49-F238E27FC236}">
                <a16:creationId xmlns:a16="http://schemas.microsoft.com/office/drawing/2014/main" id="{2F7EBEE4-3ED1-4867-8844-88B0781F0B93}"/>
              </a:ext>
            </a:extLst>
          </p:cNvPr>
          <p:cNvSpPr/>
          <p:nvPr/>
        </p:nvSpPr>
        <p:spPr>
          <a:xfrm>
            <a:off x="6120250" y="131533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6" name="Rectangle 65">
            <a:extLst>
              <a:ext uri="{FF2B5EF4-FFF2-40B4-BE49-F238E27FC236}">
                <a16:creationId xmlns:a16="http://schemas.microsoft.com/office/drawing/2014/main" id="{9621268A-416C-4B2C-A3F3-B9B91D3264BD}"/>
              </a:ext>
            </a:extLst>
          </p:cNvPr>
          <p:cNvSpPr/>
          <p:nvPr/>
        </p:nvSpPr>
        <p:spPr>
          <a:xfrm>
            <a:off x="6848257" y="145807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Tree>
    <p:extLst>
      <p:ext uri="{BB962C8B-B14F-4D97-AF65-F5344CB8AC3E}">
        <p14:creationId xmlns:p14="http://schemas.microsoft.com/office/powerpoint/2010/main" val="424662471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170"/>
                                        </p:tgtEl>
                                      </p:cBhvr>
                                    </p:animEffect>
                                    <p:set>
                                      <p:cBhvr>
                                        <p:cTn id="22" dur="1" fill="hold">
                                          <p:stCondLst>
                                            <p:cond delay="499"/>
                                          </p:stCondLst>
                                        </p:cTn>
                                        <p:tgtEl>
                                          <p:spTgt spid="7170"/>
                                        </p:tgtEl>
                                        <p:attrNameLst>
                                          <p:attrName>style.visibility</p:attrName>
                                        </p:attrNameLst>
                                      </p:cBhvr>
                                      <p:to>
                                        <p:strVal val="hidden"/>
                                      </p:to>
                                    </p:set>
                                  </p:childTnLst>
                                </p:cTn>
                              </p:par>
                              <p:par>
                                <p:cTn id="23" presetID="6" presetClass="emph" presetSubtype="0" fill="hold" grpId="0" nodeType="withEffect">
                                  <p:stCondLst>
                                    <p:cond delay="0"/>
                                  </p:stCondLst>
                                  <p:childTnLst>
                                    <p:animScale>
                                      <p:cBhvr>
                                        <p:cTn id="24" dur="2000" fill="hold"/>
                                        <p:tgtEl>
                                          <p:spTgt spid="13"/>
                                        </p:tgtEl>
                                      </p:cBhvr>
                                      <p:by x="300000" y="300000"/>
                                    </p:animScale>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100"/>
                                        <p:tgtEl>
                                          <p:spTgt spid="62"/>
                                        </p:tgtEl>
                                      </p:cBhvr>
                                    </p:animEffect>
                                  </p:childTnLst>
                                </p:cTn>
                              </p:par>
                            </p:childTnLst>
                          </p:cTn>
                        </p:par>
                        <p:par>
                          <p:cTn id="29" fill="hold">
                            <p:stCondLst>
                              <p:cond delay="2100"/>
                            </p:stCondLst>
                            <p:childTnLst>
                              <p:par>
                                <p:cTn id="30" presetID="10" presetClass="entr" presetSubtype="0" fill="hold" grpId="0"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
                                        <p:tgtEl>
                                          <p:spTgt spid="46"/>
                                        </p:tgtEl>
                                      </p:cBhvr>
                                    </p:animEffect>
                                  </p:childTnLst>
                                </p:cTn>
                              </p:par>
                            </p:childTnLst>
                          </p:cTn>
                        </p:par>
                        <p:par>
                          <p:cTn id="33" fill="hold">
                            <p:stCondLst>
                              <p:cond delay="2200"/>
                            </p:stCondLst>
                            <p:childTnLst>
                              <p:par>
                                <p:cTn id="34" presetID="10" presetClass="entr" presetSubtype="0"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100"/>
                                        <p:tgtEl>
                                          <p:spTgt spid="38"/>
                                        </p:tgtEl>
                                      </p:cBhvr>
                                    </p:animEffect>
                                  </p:childTnLst>
                                </p:cTn>
                              </p:par>
                            </p:childTnLst>
                          </p:cTn>
                        </p:par>
                        <p:par>
                          <p:cTn id="37" fill="hold">
                            <p:stCondLst>
                              <p:cond delay="2300"/>
                            </p:stCondLst>
                            <p:childTnLst>
                              <p:par>
                                <p:cTn id="38" presetID="10" presetClass="entr" presetSubtype="0" fill="hold" grpId="0" nodeType="after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100"/>
                                        <p:tgtEl>
                                          <p:spTgt spid="55"/>
                                        </p:tgtEl>
                                      </p:cBhvr>
                                    </p:animEffect>
                                  </p:childTnLst>
                                </p:cTn>
                              </p:par>
                            </p:childTnLst>
                          </p:cTn>
                        </p:par>
                        <p:par>
                          <p:cTn id="41" fill="hold">
                            <p:stCondLst>
                              <p:cond delay="2400"/>
                            </p:stCondLst>
                            <p:childTnLst>
                              <p:par>
                                <p:cTn id="42" presetID="10" presetClass="entr" presetSubtype="0" fill="hold" grpId="0"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
                                        <p:tgtEl>
                                          <p:spTgt spid="36"/>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100"/>
                                        <p:tgtEl>
                                          <p:spTgt spid="43"/>
                                        </p:tgtEl>
                                      </p:cBhvr>
                                    </p:animEffect>
                                  </p:childTnLst>
                                </p:cTn>
                              </p:par>
                            </p:childTnLst>
                          </p:cTn>
                        </p:par>
                        <p:par>
                          <p:cTn id="49" fill="hold">
                            <p:stCondLst>
                              <p:cond delay="2600"/>
                            </p:stCondLst>
                            <p:childTnLst>
                              <p:par>
                                <p:cTn id="50" presetID="10" presetClass="entr" presetSubtype="0" fill="hold" grpId="0" nodeType="after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100"/>
                                        <p:tgtEl>
                                          <p:spTgt spid="66"/>
                                        </p:tgtEl>
                                      </p:cBhvr>
                                    </p:animEffect>
                                  </p:childTnLst>
                                </p:cTn>
                              </p:par>
                            </p:childTnLst>
                          </p:cTn>
                        </p:par>
                        <p:par>
                          <p:cTn id="53" fill="hold">
                            <p:stCondLst>
                              <p:cond delay="2700"/>
                            </p:stCondLst>
                            <p:childTnLst>
                              <p:par>
                                <p:cTn id="54" presetID="10" presetClass="entr" presetSubtype="0" fill="hold" grpId="0" nodeType="after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100"/>
                                        <p:tgtEl>
                                          <p:spTgt spid="63"/>
                                        </p:tgtEl>
                                      </p:cBhvr>
                                    </p:animEffect>
                                  </p:childTnLst>
                                </p:cTn>
                              </p:par>
                            </p:childTnLst>
                          </p:cTn>
                        </p:par>
                        <p:par>
                          <p:cTn id="57" fill="hold">
                            <p:stCondLst>
                              <p:cond delay="2800"/>
                            </p:stCondLst>
                            <p:childTnLst>
                              <p:par>
                                <p:cTn id="58" presetID="10" presetClass="entr" presetSubtype="0"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
                                        <p:tgtEl>
                                          <p:spTgt spid="31"/>
                                        </p:tgtEl>
                                      </p:cBhvr>
                                    </p:animEffect>
                                  </p:childTnLst>
                                </p:cTn>
                              </p:par>
                            </p:childTnLst>
                          </p:cTn>
                        </p:par>
                        <p:par>
                          <p:cTn id="61" fill="hold">
                            <p:stCondLst>
                              <p:cond delay="2900"/>
                            </p:stCondLst>
                            <p:childTnLst>
                              <p:par>
                                <p:cTn id="62" presetID="10" presetClass="entr" presetSubtype="0" fill="hold" grpId="0" nodeType="after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100"/>
                                        <p:tgtEl>
                                          <p:spTgt spid="39"/>
                                        </p:tgtEl>
                                      </p:cBhvr>
                                    </p:animEffect>
                                  </p:childTnLst>
                                </p:cTn>
                              </p:par>
                            </p:childTnLst>
                          </p:cTn>
                        </p:par>
                        <p:par>
                          <p:cTn id="65" fill="hold">
                            <p:stCondLst>
                              <p:cond delay="3000"/>
                            </p:stCondLst>
                            <p:childTnLst>
                              <p:par>
                                <p:cTn id="66" presetID="10" presetClass="entr" presetSubtype="0" fill="hold" grpId="0" nodeType="after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100"/>
                                        <p:tgtEl>
                                          <p:spTgt spid="49"/>
                                        </p:tgtEl>
                                      </p:cBhvr>
                                    </p:animEffect>
                                  </p:childTnLst>
                                </p:cTn>
                              </p:par>
                            </p:childTnLst>
                          </p:cTn>
                        </p:par>
                        <p:par>
                          <p:cTn id="69" fill="hold">
                            <p:stCondLst>
                              <p:cond delay="3100"/>
                            </p:stCondLst>
                            <p:childTnLst>
                              <p:par>
                                <p:cTn id="70" presetID="10" presetClass="entr" presetSubtype="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fade">
                                      <p:cBhvr>
                                        <p:cTn id="72" dur="100"/>
                                        <p:tgtEl>
                                          <p:spTgt spid="57"/>
                                        </p:tgtEl>
                                      </p:cBhvr>
                                    </p:animEffect>
                                  </p:childTnLst>
                                </p:cTn>
                              </p:par>
                            </p:childTnLst>
                          </p:cTn>
                        </p:par>
                        <p:par>
                          <p:cTn id="73" fill="hold">
                            <p:stCondLst>
                              <p:cond delay="3200"/>
                            </p:stCondLst>
                            <p:childTnLst>
                              <p:par>
                                <p:cTn id="74" presetID="10" presetClass="entr" presetSubtype="0" fill="hold" grpId="0" nodeType="afterEffect">
                                  <p:stCondLst>
                                    <p:cond delay="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100"/>
                                        <p:tgtEl>
                                          <p:spTgt spid="65"/>
                                        </p:tgtEl>
                                      </p:cBhvr>
                                    </p:animEffect>
                                  </p:childTnLst>
                                </p:cTn>
                              </p:par>
                            </p:childTnLst>
                          </p:cTn>
                        </p:par>
                        <p:par>
                          <p:cTn id="77" fill="hold">
                            <p:stCondLst>
                              <p:cond delay="3300"/>
                            </p:stCondLst>
                            <p:childTnLst>
                              <p:par>
                                <p:cTn id="78" presetID="10" presetClass="entr" presetSubtype="0"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100"/>
                                        <p:tgtEl>
                                          <p:spTgt spid="33"/>
                                        </p:tgtEl>
                                      </p:cBhvr>
                                    </p:animEffect>
                                  </p:childTnLst>
                                </p:cTn>
                              </p:par>
                            </p:childTnLst>
                          </p:cTn>
                        </p:par>
                        <p:par>
                          <p:cTn id="81" fill="hold">
                            <p:stCondLst>
                              <p:cond delay="3400"/>
                            </p:stCondLst>
                            <p:childTnLst>
                              <p:par>
                                <p:cTn id="82" presetID="10" presetClass="entr" presetSubtype="0" fill="hold" grpId="0" nodeType="after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fade">
                                      <p:cBhvr>
                                        <p:cTn id="84" dur="100"/>
                                        <p:tgtEl>
                                          <p:spTgt spid="47"/>
                                        </p:tgtEl>
                                      </p:cBhvr>
                                    </p:animEffect>
                                  </p:childTnLst>
                                </p:cTn>
                              </p:par>
                            </p:childTnLst>
                          </p:cTn>
                        </p:par>
                        <p:par>
                          <p:cTn id="85" fill="hold">
                            <p:stCondLst>
                              <p:cond delay="3500"/>
                            </p:stCondLst>
                            <p:childTnLst>
                              <p:par>
                                <p:cTn id="86" presetID="10" presetClass="entr" presetSubtype="0" fill="hold" grpId="0" nodeType="after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100"/>
                                        <p:tgtEl>
                                          <p:spTgt spid="51"/>
                                        </p:tgtEl>
                                      </p:cBhvr>
                                    </p:animEffect>
                                  </p:childTnLst>
                                </p:cTn>
                              </p:par>
                            </p:childTnLst>
                          </p:cTn>
                        </p:par>
                        <p:par>
                          <p:cTn id="89" fill="hold">
                            <p:stCondLst>
                              <p:cond delay="3600"/>
                            </p:stCondLst>
                            <p:childTnLst>
                              <p:par>
                                <p:cTn id="90" presetID="10" presetClass="entr" presetSubtype="0" fill="hold" grpId="0" nodeType="after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100"/>
                                        <p:tgtEl>
                                          <p:spTgt spid="42"/>
                                        </p:tgtEl>
                                      </p:cBhvr>
                                    </p:animEffect>
                                  </p:childTnLst>
                                </p:cTn>
                              </p:par>
                            </p:childTnLst>
                          </p:cTn>
                        </p:par>
                        <p:par>
                          <p:cTn id="93" fill="hold">
                            <p:stCondLst>
                              <p:cond delay="3700"/>
                            </p:stCondLst>
                            <p:childTnLst>
                              <p:par>
                                <p:cTn id="94" presetID="10" presetClass="entr" presetSubtype="0" fill="hold" grpId="0" nodeType="after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100"/>
                                        <p:tgtEl>
                                          <p:spTgt spid="45"/>
                                        </p:tgtEl>
                                      </p:cBhvr>
                                    </p:animEffect>
                                  </p:childTnLst>
                                </p:cTn>
                              </p:par>
                            </p:childTnLst>
                          </p:cTn>
                        </p:par>
                        <p:par>
                          <p:cTn id="97" fill="hold">
                            <p:stCondLst>
                              <p:cond delay="3800"/>
                            </p:stCondLst>
                            <p:childTnLst>
                              <p:par>
                                <p:cTn id="98" presetID="10" presetClass="entr" presetSubtype="0" fill="hold" grpId="0" nodeType="after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fade">
                                      <p:cBhvr>
                                        <p:cTn id="100" dur="100"/>
                                        <p:tgtEl>
                                          <p:spTgt spid="53"/>
                                        </p:tgtEl>
                                      </p:cBhvr>
                                    </p:animEffect>
                                  </p:childTnLst>
                                </p:cTn>
                              </p:par>
                            </p:childTnLst>
                          </p:cTn>
                        </p:par>
                        <p:par>
                          <p:cTn id="101" fill="hold">
                            <p:stCondLst>
                              <p:cond delay="3900"/>
                            </p:stCondLst>
                            <p:childTnLst>
                              <p:par>
                                <p:cTn id="102" presetID="10" presetClass="entr" presetSubtype="0" fill="hold" grpId="0" nodeType="after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100"/>
                                        <p:tgtEl>
                                          <p:spTgt spid="27"/>
                                        </p:tgtEl>
                                      </p:cBhvr>
                                    </p:animEffect>
                                  </p:childTnLst>
                                </p:cTn>
                              </p:par>
                            </p:childTnLst>
                          </p:cTn>
                        </p:par>
                        <p:par>
                          <p:cTn id="105" fill="hold">
                            <p:stCondLst>
                              <p:cond delay="4000"/>
                            </p:stCondLst>
                            <p:childTnLst>
                              <p:par>
                                <p:cTn id="106" presetID="10" presetClass="entr" presetSubtype="0" fill="hold" grpId="0" nodeType="afterEffect">
                                  <p:stCondLst>
                                    <p:cond delay="0"/>
                                  </p:stCondLst>
                                  <p:childTnLst>
                                    <p:set>
                                      <p:cBhvr>
                                        <p:cTn id="107" dur="1" fill="hold">
                                          <p:stCondLst>
                                            <p:cond delay="0"/>
                                          </p:stCondLst>
                                        </p:cTn>
                                        <p:tgtEl>
                                          <p:spTgt spid="50"/>
                                        </p:tgtEl>
                                        <p:attrNameLst>
                                          <p:attrName>style.visibility</p:attrName>
                                        </p:attrNameLst>
                                      </p:cBhvr>
                                      <p:to>
                                        <p:strVal val="visible"/>
                                      </p:to>
                                    </p:set>
                                    <p:animEffect transition="in" filter="fade">
                                      <p:cBhvr>
                                        <p:cTn id="108" dur="100"/>
                                        <p:tgtEl>
                                          <p:spTgt spid="50"/>
                                        </p:tgtEl>
                                      </p:cBhvr>
                                    </p:animEffect>
                                  </p:childTnLst>
                                </p:cTn>
                              </p:par>
                            </p:childTnLst>
                          </p:cTn>
                        </p:par>
                        <p:par>
                          <p:cTn id="109" fill="hold">
                            <p:stCondLst>
                              <p:cond delay="4100"/>
                            </p:stCondLst>
                            <p:childTnLst>
                              <p:par>
                                <p:cTn id="110" presetID="10" presetClass="entr" presetSubtype="0" fill="hold" grpId="0" nodeType="afterEffect">
                                  <p:stCondLst>
                                    <p:cond delay="0"/>
                                  </p:stCondLst>
                                  <p:childTnLst>
                                    <p:set>
                                      <p:cBhvr>
                                        <p:cTn id="111" dur="1" fill="hold">
                                          <p:stCondLst>
                                            <p:cond delay="0"/>
                                          </p:stCondLst>
                                        </p:cTn>
                                        <p:tgtEl>
                                          <p:spTgt spid="64"/>
                                        </p:tgtEl>
                                        <p:attrNameLst>
                                          <p:attrName>style.visibility</p:attrName>
                                        </p:attrNameLst>
                                      </p:cBhvr>
                                      <p:to>
                                        <p:strVal val="visible"/>
                                      </p:to>
                                    </p:set>
                                    <p:animEffect transition="in" filter="fade">
                                      <p:cBhvr>
                                        <p:cTn id="112" dur="100"/>
                                        <p:tgtEl>
                                          <p:spTgt spid="64"/>
                                        </p:tgtEl>
                                      </p:cBhvr>
                                    </p:animEffect>
                                  </p:childTnLst>
                                </p:cTn>
                              </p:par>
                            </p:childTnLst>
                          </p:cTn>
                        </p:par>
                        <p:par>
                          <p:cTn id="113" fill="hold">
                            <p:stCondLst>
                              <p:cond delay="4200"/>
                            </p:stCondLst>
                            <p:childTnLst>
                              <p:par>
                                <p:cTn id="114" presetID="10" presetClass="entr" presetSubtype="0" fill="hold" grpId="0" nodeType="afterEffect">
                                  <p:stCondLst>
                                    <p:cond delay="0"/>
                                  </p:stCondLst>
                                  <p:childTnLst>
                                    <p:set>
                                      <p:cBhvr>
                                        <p:cTn id="115" dur="1" fill="hold">
                                          <p:stCondLst>
                                            <p:cond delay="0"/>
                                          </p:stCondLst>
                                        </p:cTn>
                                        <p:tgtEl>
                                          <p:spTgt spid="37"/>
                                        </p:tgtEl>
                                        <p:attrNameLst>
                                          <p:attrName>style.visibility</p:attrName>
                                        </p:attrNameLst>
                                      </p:cBhvr>
                                      <p:to>
                                        <p:strVal val="visible"/>
                                      </p:to>
                                    </p:set>
                                    <p:animEffect transition="in" filter="fade">
                                      <p:cBhvr>
                                        <p:cTn id="116" dur="100"/>
                                        <p:tgtEl>
                                          <p:spTgt spid="37"/>
                                        </p:tgtEl>
                                      </p:cBhvr>
                                    </p:animEffect>
                                  </p:childTnLst>
                                </p:cTn>
                              </p:par>
                            </p:childTnLst>
                          </p:cTn>
                        </p:par>
                        <p:par>
                          <p:cTn id="117" fill="hold">
                            <p:stCondLst>
                              <p:cond delay="4300"/>
                            </p:stCondLst>
                            <p:childTnLst>
                              <p:par>
                                <p:cTn id="118" presetID="10" presetClass="entr" presetSubtype="0" fill="hold" grpId="0" nodeType="afterEffect">
                                  <p:stCondLst>
                                    <p:cond delay="0"/>
                                  </p:stCondLst>
                                  <p:childTnLst>
                                    <p:set>
                                      <p:cBhvr>
                                        <p:cTn id="119" dur="1" fill="hold">
                                          <p:stCondLst>
                                            <p:cond delay="0"/>
                                          </p:stCondLst>
                                        </p:cTn>
                                        <p:tgtEl>
                                          <p:spTgt spid="34"/>
                                        </p:tgtEl>
                                        <p:attrNameLst>
                                          <p:attrName>style.visibility</p:attrName>
                                        </p:attrNameLst>
                                      </p:cBhvr>
                                      <p:to>
                                        <p:strVal val="visible"/>
                                      </p:to>
                                    </p:set>
                                    <p:animEffect transition="in" filter="fade">
                                      <p:cBhvr>
                                        <p:cTn id="120" dur="100"/>
                                        <p:tgtEl>
                                          <p:spTgt spid="34"/>
                                        </p:tgtEl>
                                      </p:cBhvr>
                                    </p:animEffect>
                                  </p:childTnLst>
                                </p:cTn>
                              </p:par>
                            </p:childTnLst>
                          </p:cTn>
                        </p:par>
                        <p:par>
                          <p:cTn id="121" fill="hold">
                            <p:stCondLst>
                              <p:cond delay="4400"/>
                            </p:stCondLst>
                            <p:childTnLst>
                              <p:par>
                                <p:cTn id="122" presetID="10" presetClass="entr" presetSubtype="0" fill="hold" grpId="0" nodeType="afterEffect">
                                  <p:stCondLst>
                                    <p:cond delay="0"/>
                                  </p:stCondLst>
                                  <p:childTnLst>
                                    <p:set>
                                      <p:cBhvr>
                                        <p:cTn id="123" dur="1" fill="hold">
                                          <p:stCondLst>
                                            <p:cond delay="0"/>
                                          </p:stCondLst>
                                        </p:cTn>
                                        <p:tgtEl>
                                          <p:spTgt spid="40"/>
                                        </p:tgtEl>
                                        <p:attrNameLst>
                                          <p:attrName>style.visibility</p:attrName>
                                        </p:attrNameLst>
                                      </p:cBhvr>
                                      <p:to>
                                        <p:strVal val="visible"/>
                                      </p:to>
                                    </p:set>
                                    <p:animEffect transition="in" filter="fade">
                                      <p:cBhvr>
                                        <p:cTn id="124" dur="100"/>
                                        <p:tgtEl>
                                          <p:spTgt spid="40"/>
                                        </p:tgtEl>
                                      </p:cBhvr>
                                    </p:animEffect>
                                  </p:childTnLst>
                                </p:cTn>
                              </p:par>
                            </p:childTnLst>
                          </p:cTn>
                        </p:par>
                        <p:par>
                          <p:cTn id="125" fill="hold">
                            <p:stCondLst>
                              <p:cond delay="4500"/>
                            </p:stCondLst>
                            <p:childTnLst>
                              <p:par>
                                <p:cTn id="126" presetID="10" presetClass="entr" presetSubtype="0" fill="hold" grpId="0"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0"/>
                                        <p:tgtEl>
                                          <p:spTgt spid="35"/>
                                        </p:tgtEl>
                                      </p:cBhvr>
                                    </p:animEffect>
                                  </p:childTnLst>
                                </p:cTn>
                              </p:par>
                            </p:childTnLst>
                          </p:cTn>
                        </p:par>
                        <p:par>
                          <p:cTn id="129" fill="hold">
                            <p:stCondLst>
                              <p:cond delay="4600"/>
                            </p:stCondLst>
                            <p:childTnLst>
                              <p:par>
                                <p:cTn id="130" presetID="10" presetClass="entr" presetSubtype="0" fill="hold" grpId="0" nodeType="afterEffect">
                                  <p:stCondLst>
                                    <p:cond delay="0"/>
                                  </p:stCondLst>
                                  <p:childTnLst>
                                    <p:set>
                                      <p:cBhvr>
                                        <p:cTn id="131" dur="1" fill="hold">
                                          <p:stCondLst>
                                            <p:cond delay="0"/>
                                          </p:stCondLst>
                                        </p:cTn>
                                        <p:tgtEl>
                                          <p:spTgt spid="32"/>
                                        </p:tgtEl>
                                        <p:attrNameLst>
                                          <p:attrName>style.visibility</p:attrName>
                                        </p:attrNameLst>
                                      </p:cBhvr>
                                      <p:to>
                                        <p:strVal val="visible"/>
                                      </p:to>
                                    </p:set>
                                    <p:animEffect transition="in" filter="fade">
                                      <p:cBhvr>
                                        <p:cTn id="132" dur="100"/>
                                        <p:tgtEl>
                                          <p:spTgt spid="32"/>
                                        </p:tgtEl>
                                      </p:cBhvr>
                                    </p:animEffect>
                                  </p:childTnLst>
                                </p:cTn>
                              </p:par>
                            </p:childTnLst>
                          </p:cTn>
                        </p:par>
                        <p:par>
                          <p:cTn id="133" fill="hold">
                            <p:stCondLst>
                              <p:cond delay="4700"/>
                            </p:stCondLst>
                            <p:childTnLst>
                              <p:par>
                                <p:cTn id="134" presetID="10" presetClass="entr" presetSubtype="0" fill="hold" grpId="0" nodeType="afterEffect">
                                  <p:stCondLst>
                                    <p:cond delay="0"/>
                                  </p:stCondLst>
                                  <p:childTnLst>
                                    <p:set>
                                      <p:cBhvr>
                                        <p:cTn id="135" dur="1" fill="hold">
                                          <p:stCondLst>
                                            <p:cond delay="0"/>
                                          </p:stCondLst>
                                        </p:cTn>
                                        <p:tgtEl>
                                          <p:spTgt spid="48"/>
                                        </p:tgtEl>
                                        <p:attrNameLst>
                                          <p:attrName>style.visibility</p:attrName>
                                        </p:attrNameLst>
                                      </p:cBhvr>
                                      <p:to>
                                        <p:strVal val="visible"/>
                                      </p:to>
                                    </p:set>
                                    <p:animEffect transition="in" filter="fade">
                                      <p:cBhvr>
                                        <p:cTn id="136" dur="100"/>
                                        <p:tgtEl>
                                          <p:spTgt spid="48"/>
                                        </p:tgtEl>
                                      </p:cBhvr>
                                    </p:animEffect>
                                  </p:childTnLst>
                                </p:cTn>
                              </p:par>
                            </p:childTnLst>
                          </p:cTn>
                        </p:par>
                        <p:par>
                          <p:cTn id="137" fill="hold">
                            <p:stCondLst>
                              <p:cond delay="4800"/>
                            </p:stCondLst>
                            <p:childTnLst>
                              <p:par>
                                <p:cTn id="138" presetID="10" presetClass="entr" presetSubtype="0" fill="hold" grpId="0" nodeType="afterEffect">
                                  <p:stCondLst>
                                    <p:cond delay="0"/>
                                  </p:stCondLst>
                                  <p:childTnLst>
                                    <p:set>
                                      <p:cBhvr>
                                        <p:cTn id="139" dur="1" fill="hold">
                                          <p:stCondLst>
                                            <p:cond delay="0"/>
                                          </p:stCondLst>
                                        </p:cTn>
                                        <p:tgtEl>
                                          <p:spTgt spid="58"/>
                                        </p:tgtEl>
                                        <p:attrNameLst>
                                          <p:attrName>style.visibility</p:attrName>
                                        </p:attrNameLst>
                                      </p:cBhvr>
                                      <p:to>
                                        <p:strVal val="visible"/>
                                      </p:to>
                                    </p:set>
                                    <p:animEffect transition="in" filter="fade">
                                      <p:cBhvr>
                                        <p:cTn id="140" dur="100"/>
                                        <p:tgtEl>
                                          <p:spTgt spid="58"/>
                                        </p:tgtEl>
                                      </p:cBhvr>
                                    </p:animEffect>
                                  </p:childTnLst>
                                </p:cTn>
                              </p:par>
                            </p:childTnLst>
                          </p:cTn>
                        </p:par>
                        <p:par>
                          <p:cTn id="141" fill="hold">
                            <p:stCondLst>
                              <p:cond delay="4900"/>
                            </p:stCondLst>
                            <p:childTnLst>
                              <p:par>
                                <p:cTn id="142" presetID="10" presetClass="entr" presetSubtype="0" fill="hold" grpId="0" nodeType="afterEffect">
                                  <p:stCondLst>
                                    <p:cond delay="0"/>
                                  </p:stCondLst>
                                  <p:childTnLst>
                                    <p:set>
                                      <p:cBhvr>
                                        <p:cTn id="143" dur="1" fill="hold">
                                          <p:stCondLst>
                                            <p:cond delay="0"/>
                                          </p:stCondLst>
                                        </p:cTn>
                                        <p:tgtEl>
                                          <p:spTgt spid="59"/>
                                        </p:tgtEl>
                                        <p:attrNameLst>
                                          <p:attrName>style.visibility</p:attrName>
                                        </p:attrNameLst>
                                      </p:cBhvr>
                                      <p:to>
                                        <p:strVal val="visible"/>
                                      </p:to>
                                    </p:set>
                                    <p:animEffect transition="in" filter="fade">
                                      <p:cBhvr>
                                        <p:cTn id="144" dur="100"/>
                                        <p:tgtEl>
                                          <p:spTgt spid="59"/>
                                        </p:tgtEl>
                                      </p:cBhvr>
                                    </p:animEffect>
                                  </p:childTnLst>
                                </p:cTn>
                              </p:par>
                            </p:childTnLst>
                          </p:cTn>
                        </p:par>
                        <p:par>
                          <p:cTn id="145" fill="hold">
                            <p:stCondLst>
                              <p:cond delay="5000"/>
                            </p:stCondLst>
                            <p:childTnLst>
                              <p:par>
                                <p:cTn id="146" presetID="10" presetClass="entr" presetSubtype="0" fill="hold" grpId="0" nodeType="after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fade">
                                      <p:cBhvr>
                                        <p:cTn id="148" dur="100"/>
                                        <p:tgtEl>
                                          <p:spTgt spid="56"/>
                                        </p:tgtEl>
                                      </p:cBhvr>
                                    </p:animEffect>
                                  </p:childTnLst>
                                </p:cTn>
                              </p:par>
                            </p:childTnLst>
                          </p:cTn>
                        </p:par>
                        <p:par>
                          <p:cTn id="149" fill="hold">
                            <p:stCondLst>
                              <p:cond delay="5100"/>
                            </p:stCondLst>
                            <p:childTnLst>
                              <p:par>
                                <p:cTn id="150" presetID="10" presetClass="entr" presetSubtype="0" fill="hold" grpId="0" nodeType="afterEffect">
                                  <p:stCondLst>
                                    <p:cond delay="0"/>
                                  </p:stCondLst>
                                  <p:childTnLst>
                                    <p:set>
                                      <p:cBhvr>
                                        <p:cTn id="151" dur="1" fill="hold">
                                          <p:stCondLst>
                                            <p:cond delay="0"/>
                                          </p:stCondLst>
                                        </p:cTn>
                                        <p:tgtEl>
                                          <p:spTgt spid="54"/>
                                        </p:tgtEl>
                                        <p:attrNameLst>
                                          <p:attrName>style.visibility</p:attrName>
                                        </p:attrNameLst>
                                      </p:cBhvr>
                                      <p:to>
                                        <p:strVal val="visible"/>
                                      </p:to>
                                    </p:set>
                                    <p:animEffect transition="in" filter="fade">
                                      <p:cBhvr>
                                        <p:cTn id="152" dur="100"/>
                                        <p:tgtEl>
                                          <p:spTgt spid="54"/>
                                        </p:tgtEl>
                                      </p:cBhvr>
                                    </p:animEffect>
                                  </p:childTnLst>
                                </p:cTn>
                              </p:par>
                            </p:childTnLst>
                          </p:cTn>
                        </p:par>
                        <p:par>
                          <p:cTn id="153" fill="hold">
                            <p:stCondLst>
                              <p:cond delay="5200"/>
                            </p:stCondLst>
                            <p:childTnLst>
                              <p:par>
                                <p:cTn id="154" presetID="10" presetClass="entr" presetSubtype="0" fill="hold" grpId="0" nodeType="afterEffect">
                                  <p:stCondLst>
                                    <p:cond delay="0"/>
                                  </p:stCondLst>
                                  <p:childTnLst>
                                    <p:set>
                                      <p:cBhvr>
                                        <p:cTn id="155" dur="1" fill="hold">
                                          <p:stCondLst>
                                            <p:cond delay="0"/>
                                          </p:stCondLst>
                                        </p:cTn>
                                        <p:tgtEl>
                                          <p:spTgt spid="60"/>
                                        </p:tgtEl>
                                        <p:attrNameLst>
                                          <p:attrName>style.visibility</p:attrName>
                                        </p:attrNameLst>
                                      </p:cBhvr>
                                      <p:to>
                                        <p:strVal val="visible"/>
                                      </p:to>
                                    </p:set>
                                    <p:animEffect transition="in" filter="fade">
                                      <p:cBhvr>
                                        <p:cTn id="156" dur="100"/>
                                        <p:tgtEl>
                                          <p:spTgt spid="60"/>
                                        </p:tgtEl>
                                      </p:cBhvr>
                                    </p:animEffect>
                                  </p:childTnLst>
                                </p:cTn>
                              </p:par>
                            </p:childTnLst>
                          </p:cTn>
                        </p:par>
                        <p:par>
                          <p:cTn id="157" fill="hold">
                            <p:stCondLst>
                              <p:cond delay="5300"/>
                            </p:stCondLst>
                            <p:childTnLst>
                              <p:par>
                                <p:cTn id="158" presetID="10" presetClass="entr" presetSubtype="0" fill="hold" grpId="0" nodeType="afterEffect">
                                  <p:stCondLst>
                                    <p:cond delay="0"/>
                                  </p:stCondLst>
                                  <p:childTnLst>
                                    <p:set>
                                      <p:cBhvr>
                                        <p:cTn id="159" dur="1" fill="hold">
                                          <p:stCondLst>
                                            <p:cond delay="0"/>
                                          </p:stCondLst>
                                        </p:cTn>
                                        <p:tgtEl>
                                          <p:spTgt spid="61"/>
                                        </p:tgtEl>
                                        <p:attrNameLst>
                                          <p:attrName>style.visibility</p:attrName>
                                        </p:attrNameLst>
                                      </p:cBhvr>
                                      <p:to>
                                        <p:strVal val="visible"/>
                                      </p:to>
                                    </p:set>
                                    <p:animEffect transition="in" filter="fade">
                                      <p:cBhvr>
                                        <p:cTn id="160" dur="1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p:bldP spid="31" grpId="0"/>
      <p:bldP spid="32" grpId="0"/>
      <p:bldP spid="33" grpId="0"/>
      <p:bldP spid="34" grpId="0"/>
      <p:bldP spid="35" grpId="0"/>
      <p:bldP spid="36" grpId="0"/>
      <p:bldP spid="37" grpId="0"/>
      <p:bldP spid="38" grpId="0"/>
      <p:bldP spid="39" grpId="0"/>
      <p:bldP spid="40" grpId="0"/>
      <p:bldP spid="42" grpId="0"/>
      <p:bldP spid="43" grpId="0"/>
      <p:bldP spid="45" grpId="0"/>
      <p:bldP spid="46" grpId="0"/>
      <p:bldP spid="47" grpId="0"/>
      <p:bldP spid="48" grpId="0"/>
      <p:bldP spid="49" grpId="0"/>
      <p:bldP spid="50" grpId="0"/>
      <p:bldP spid="51"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Cloud 51">
            <a:extLst>
              <a:ext uri="{FF2B5EF4-FFF2-40B4-BE49-F238E27FC236}">
                <a16:creationId xmlns:a16="http://schemas.microsoft.com/office/drawing/2014/main" id="{3FA61C60-1AB6-421E-AF03-0BB675B109EE}"/>
              </a:ext>
            </a:extLst>
          </p:cNvPr>
          <p:cNvSpPr/>
          <p:nvPr/>
        </p:nvSpPr>
        <p:spPr>
          <a:xfrm>
            <a:off x="3053131" y="1304805"/>
            <a:ext cx="5763127" cy="4271211"/>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E8E1C21-4971-482E-9548-7244BEF260E5}"/>
              </a:ext>
            </a:extLst>
          </p:cNvPr>
          <p:cNvSpPr>
            <a:spLocks noGrp="1"/>
          </p:cNvSpPr>
          <p:nvPr>
            <p:ph type="title"/>
          </p:nvPr>
        </p:nvSpPr>
        <p:spPr/>
        <p:txBody>
          <a:bodyPr>
            <a:normAutofit/>
          </a:bodyPr>
          <a:lstStyle/>
          <a:p>
            <a:r>
              <a:rPr lang="en-US" dirty="0"/>
              <a:t>The evolution of application platforms</a:t>
            </a:r>
          </a:p>
        </p:txBody>
      </p:sp>
      <p:sp>
        <p:nvSpPr>
          <p:cNvPr id="3" name="TextBox 2">
            <a:extLst>
              <a:ext uri="{FF2B5EF4-FFF2-40B4-BE49-F238E27FC236}">
                <a16:creationId xmlns:a16="http://schemas.microsoft.com/office/drawing/2014/main" id="{C33EDF7D-14C2-4348-9D16-626ABEBA0B37}"/>
              </a:ext>
            </a:extLst>
          </p:cNvPr>
          <p:cNvSpPr txBox="1"/>
          <p:nvPr/>
        </p:nvSpPr>
        <p:spPr>
          <a:xfrm>
            <a:off x="295656" y="923544"/>
            <a:ext cx="1470915" cy="369332"/>
          </a:xfrm>
          <a:prstGeom prst="rect">
            <a:avLst/>
          </a:prstGeom>
          <a:noFill/>
        </p:spPr>
        <p:txBody>
          <a:bodyPr wrap="none" rtlCol="0">
            <a:spAutoFit/>
          </a:bodyPr>
          <a:lstStyle/>
          <a:p>
            <a:r>
              <a:rPr lang="en-US" dirty="0">
                <a:latin typeface="Kamerik205 8" panose="020B0803030600020004" pitchFamily="34" charset="0"/>
              </a:rPr>
              <a:t>Serverless</a:t>
            </a:r>
          </a:p>
        </p:txBody>
      </p:sp>
      <p:sp>
        <p:nvSpPr>
          <p:cNvPr id="27" name="Rectangle 26">
            <a:extLst>
              <a:ext uri="{FF2B5EF4-FFF2-40B4-BE49-F238E27FC236}">
                <a16:creationId xmlns:a16="http://schemas.microsoft.com/office/drawing/2014/main" id="{B6A56839-553D-49D5-A94B-96335354F033}"/>
              </a:ext>
            </a:extLst>
          </p:cNvPr>
          <p:cNvSpPr/>
          <p:nvPr/>
        </p:nvSpPr>
        <p:spPr>
          <a:xfrm>
            <a:off x="7859828" y="327173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1" name="Rectangle 30">
            <a:extLst>
              <a:ext uri="{FF2B5EF4-FFF2-40B4-BE49-F238E27FC236}">
                <a16:creationId xmlns:a16="http://schemas.microsoft.com/office/drawing/2014/main" id="{F8C86675-0398-45E7-A684-512950946A4C}"/>
              </a:ext>
            </a:extLst>
          </p:cNvPr>
          <p:cNvSpPr/>
          <p:nvPr/>
        </p:nvSpPr>
        <p:spPr>
          <a:xfrm>
            <a:off x="3130183" y="3240682"/>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2" name="Rectangle 31">
            <a:extLst>
              <a:ext uri="{FF2B5EF4-FFF2-40B4-BE49-F238E27FC236}">
                <a16:creationId xmlns:a16="http://schemas.microsoft.com/office/drawing/2014/main" id="{F9B434C1-C68A-40BD-B2C9-0E4CCA0398B6}"/>
              </a:ext>
            </a:extLst>
          </p:cNvPr>
          <p:cNvSpPr/>
          <p:nvPr/>
        </p:nvSpPr>
        <p:spPr>
          <a:xfrm>
            <a:off x="4584657" y="344041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3" name="Rectangle 32">
            <a:extLst>
              <a:ext uri="{FF2B5EF4-FFF2-40B4-BE49-F238E27FC236}">
                <a16:creationId xmlns:a16="http://schemas.microsoft.com/office/drawing/2014/main" id="{0AB0447D-2D9A-452A-A29A-86F1F776F07F}"/>
              </a:ext>
            </a:extLst>
          </p:cNvPr>
          <p:cNvSpPr/>
          <p:nvPr/>
        </p:nvSpPr>
        <p:spPr>
          <a:xfrm>
            <a:off x="3519731" y="3911698"/>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4" name="Rectangle 33">
            <a:extLst>
              <a:ext uri="{FF2B5EF4-FFF2-40B4-BE49-F238E27FC236}">
                <a16:creationId xmlns:a16="http://schemas.microsoft.com/office/drawing/2014/main" id="{5E5AE32B-225B-4D11-84E8-4016BA74AB2A}"/>
              </a:ext>
            </a:extLst>
          </p:cNvPr>
          <p:cNvSpPr/>
          <p:nvPr/>
        </p:nvSpPr>
        <p:spPr>
          <a:xfrm>
            <a:off x="7008801" y="3679768"/>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5" name="Rectangle 34">
            <a:extLst>
              <a:ext uri="{FF2B5EF4-FFF2-40B4-BE49-F238E27FC236}">
                <a16:creationId xmlns:a16="http://schemas.microsoft.com/office/drawing/2014/main" id="{1CA2A7F0-BBF8-4BF8-B6B5-8929701CF350}"/>
              </a:ext>
            </a:extLst>
          </p:cNvPr>
          <p:cNvSpPr/>
          <p:nvPr/>
        </p:nvSpPr>
        <p:spPr>
          <a:xfrm>
            <a:off x="4192805" y="403371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6" name="Rectangle 35">
            <a:extLst>
              <a:ext uri="{FF2B5EF4-FFF2-40B4-BE49-F238E27FC236}">
                <a16:creationId xmlns:a16="http://schemas.microsoft.com/office/drawing/2014/main" id="{39038033-64DD-40A3-8E7D-3CBDFCF172F6}"/>
              </a:ext>
            </a:extLst>
          </p:cNvPr>
          <p:cNvSpPr/>
          <p:nvPr/>
        </p:nvSpPr>
        <p:spPr>
          <a:xfrm>
            <a:off x="5275487" y="483417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7" name="Rectangle 36">
            <a:extLst>
              <a:ext uri="{FF2B5EF4-FFF2-40B4-BE49-F238E27FC236}">
                <a16:creationId xmlns:a16="http://schemas.microsoft.com/office/drawing/2014/main" id="{D6AA7D73-7DD9-4A68-84F3-7B7BDCE53230}"/>
              </a:ext>
            </a:extLst>
          </p:cNvPr>
          <p:cNvSpPr/>
          <p:nvPr/>
        </p:nvSpPr>
        <p:spPr>
          <a:xfrm>
            <a:off x="4660555" y="4480227"/>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8" name="Rectangle 37">
            <a:extLst>
              <a:ext uri="{FF2B5EF4-FFF2-40B4-BE49-F238E27FC236}">
                <a16:creationId xmlns:a16="http://schemas.microsoft.com/office/drawing/2014/main" id="{9D4F7737-6779-4B79-BB6E-134CD570831A}"/>
              </a:ext>
            </a:extLst>
          </p:cNvPr>
          <p:cNvSpPr/>
          <p:nvPr/>
        </p:nvSpPr>
        <p:spPr>
          <a:xfrm>
            <a:off x="3860348" y="4533262"/>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39" name="Rectangle 38">
            <a:extLst>
              <a:ext uri="{FF2B5EF4-FFF2-40B4-BE49-F238E27FC236}">
                <a16:creationId xmlns:a16="http://schemas.microsoft.com/office/drawing/2014/main" id="{D7562164-79EC-4EC8-945B-EE71754094D1}"/>
              </a:ext>
            </a:extLst>
          </p:cNvPr>
          <p:cNvSpPr/>
          <p:nvPr/>
        </p:nvSpPr>
        <p:spPr>
          <a:xfrm>
            <a:off x="6595698" y="431645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0" name="Rectangle 39">
            <a:extLst>
              <a:ext uri="{FF2B5EF4-FFF2-40B4-BE49-F238E27FC236}">
                <a16:creationId xmlns:a16="http://schemas.microsoft.com/office/drawing/2014/main" id="{8C778C5C-9053-498B-AC6B-E94C502B884A}"/>
              </a:ext>
            </a:extLst>
          </p:cNvPr>
          <p:cNvSpPr/>
          <p:nvPr/>
        </p:nvSpPr>
        <p:spPr>
          <a:xfrm>
            <a:off x="6157774" y="368260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2" name="Rectangle 41">
            <a:extLst>
              <a:ext uri="{FF2B5EF4-FFF2-40B4-BE49-F238E27FC236}">
                <a16:creationId xmlns:a16="http://schemas.microsoft.com/office/drawing/2014/main" id="{9BA226B3-99C6-436D-98AE-404CA08A04AE}"/>
              </a:ext>
            </a:extLst>
          </p:cNvPr>
          <p:cNvSpPr/>
          <p:nvPr/>
        </p:nvSpPr>
        <p:spPr>
          <a:xfrm>
            <a:off x="5801640" y="4439607"/>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3" name="Rectangle 42">
            <a:extLst>
              <a:ext uri="{FF2B5EF4-FFF2-40B4-BE49-F238E27FC236}">
                <a16:creationId xmlns:a16="http://schemas.microsoft.com/office/drawing/2014/main" id="{294E8E1E-D7DB-4094-98CC-6E558E134124}"/>
              </a:ext>
            </a:extLst>
          </p:cNvPr>
          <p:cNvSpPr/>
          <p:nvPr/>
        </p:nvSpPr>
        <p:spPr>
          <a:xfrm>
            <a:off x="5158340" y="395216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5" name="Rectangle 44">
            <a:extLst>
              <a:ext uri="{FF2B5EF4-FFF2-40B4-BE49-F238E27FC236}">
                <a16:creationId xmlns:a16="http://schemas.microsoft.com/office/drawing/2014/main" id="{32315DDD-48D8-4300-BF9A-3BEE633C6DE4}"/>
              </a:ext>
            </a:extLst>
          </p:cNvPr>
          <p:cNvSpPr/>
          <p:nvPr/>
        </p:nvSpPr>
        <p:spPr>
          <a:xfrm>
            <a:off x="3973030" y="3222699"/>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6" name="Rectangle 45">
            <a:extLst>
              <a:ext uri="{FF2B5EF4-FFF2-40B4-BE49-F238E27FC236}">
                <a16:creationId xmlns:a16="http://schemas.microsoft.com/office/drawing/2014/main" id="{EFEDA3B3-A982-4B1C-9A18-55944F7EA0EF}"/>
              </a:ext>
            </a:extLst>
          </p:cNvPr>
          <p:cNvSpPr/>
          <p:nvPr/>
        </p:nvSpPr>
        <p:spPr>
          <a:xfrm>
            <a:off x="5540940" y="334379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7" name="Rectangle 46">
            <a:extLst>
              <a:ext uri="{FF2B5EF4-FFF2-40B4-BE49-F238E27FC236}">
                <a16:creationId xmlns:a16="http://schemas.microsoft.com/office/drawing/2014/main" id="{85F7E20C-E407-4F1F-9E29-0741B68DBBFE}"/>
              </a:ext>
            </a:extLst>
          </p:cNvPr>
          <p:cNvSpPr/>
          <p:nvPr/>
        </p:nvSpPr>
        <p:spPr>
          <a:xfrm>
            <a:off x="6631263" y="3148015"/>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8" name="Rectangle 47">
            <a:extLst>
              <a:ext uri="{FF2B5EF4-FFF2-40B4-BE49-F238E27FC236}">
                <a16:creationId xmlns:a16="http://schemas.microsoft.com/office/drawing/2014/main" id="{AC559E07-77F3-4964-9388-B455B619ED2E}"/>
              </a:ext>
            </a:extLst>
          </p:cNvPr>
          <p:cNvSpPr/>
          <p:nvPr/>
        </p:nvSpPr>
        <p:spPr>
          <a:xfrm>
            <a:off x="7393418" y="285883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49" name="Rectangle 48">
            <a:extLst>
              <a:ext uri="{FF2B5EF4-FFF2-40B4-BE49-F238E27FC236}">
                <a16:creationId xmlns:a16="http://schemas.microsoft.com/office/drawing/2014/main" id="{544AFD35-8A28-43AC-8861-334063BEAF7E}"/>
              </a:ext>
            </a:extLst>
          </p:cNvPr>
          <p:cNvSpPr/>
          <p:nvPr/>
        </p:nvSpPr>
        <p:spPr>
          <a:xfrm>
            <a:off x="6060747" y="2905369"/>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0" name="Rectangle 49">
            <a:extLst>
              <a:ext uri="{FF2B5EF4-FFF2-40B4-BE49-F238E27FC236}">
                <a16:creationId xmlns:a16="http://schemas.microsoft.com/office/drawing/2014/main" id="{110FE6A5-6C74-424E-87B9-58B98542D473}"/>
              </a:ext>
            </a:extLst>
          </p:cNvPr>
          <p:cNvSpPr/>
          <p:nvPr/>
        </p:nvSpPr>
        <p:spPr>
          <a:xfrm>
            <a:off x="5014130" y="295434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1" name="Rectangle 50">
            <a:extLst>
              <a:ext uri="{FF2B5EF4-FFF2-40B4-BE49-F238E27FC236}">
                <a16:creationId xmlns:a16="http://schemas.microsoft.com/office/drawing/2014/main" id="{22E22C29-2883-4332-83BB-C9F9F28771D4}"/>
              </a:ext>
            </a:extLst>
          </p:cNvPr>
          <p:cNvSpPr/>
          <p:nvPr/>
        </p:nvSpPr>
        <p:spPr>
          <a:xfrm>
            <a:off x="3570208" y="268048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3" name="Rectangle 52">
            <a:extLst>
              <a:ext uri="{FF2B5EF4-FFF2-40B4-BE49-F238E27FC236}">
                <a16:creationId xmlns:a16="http://schemas.microsoft.com/office/drawing/2014/main" id="{B43FB26C-44B9-412A-BABE-9BFC7AC773AD}"/>
              </a:ext>
            </a:extLst>
          </p:cNvPr>
          <p:cNvSpPr/>
          <p:nvPr/>
        </p:nvSpPr>
        <p:spPr>
          <a:xfrm>
            <a:off x="4328121" y="2601154"/>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4" name="Rectangle 53">
            <a:extLst>
              <a:ext uri="{FF2B5EF4-FFF2-40B4-BE49-F238E27FC236}">
                <a16:creationId xmlns:a16="http://schemas.microsoft.com/office/drawing/2014/main" id="{5E4B5701-4909-4F10-8DD8-B74526FF9783}"/>
              </a:ext>
            </a:extLst>
          </p:cNvPr>
          <p:cNvSpPr/>
          <p:nvPr/>
        </p:nvSpPr>
        <p:spPr>
          <a:xfrm>
            <a:off x="6772395" y="2494404"/>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5" name="Rectangle 54">
            <a:extLst>
              <a:ext uri="{FF2B5EF4-FFF2-40B4-BE49-F238E27FC236}">
                <a16:creationId xmlns:a16="http://schemas.microsoft.com/office/drawing/2014/main" id="{03AC147C-40F4-491D-B3BE-ED0845A8DB51}"/>
              </a:ext>
            </a:extLst>
          </p:cNvPr>
          <p:cNvSpPr/>
          <p:nvPr/>
        </p:nvSpPr>
        <p:spPr>
          <a:xfrm>
            <a:off x="7626623" y="2268673"/>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6" name="Rectangle 55">
            <a:extLst>
              <a:ext uri="{FF2B5EF4-FFF2-40B4-BE49-F238E27FC236}">
                <a16:creationId xmlns:a16="http://schemas.microsoft.com/office/drawing/2014/main" id="{3E8BCE6E-2592-4DB4-90E3-3C6942AAB071}"/>
              </a:ext>
            </a:extLst>
          </p:cNvPr>
          <p:cNvSpPr/>
          <p:nvPr/>
        </p:nvSpPr>
        <p:spPr>
          <a:xfrm>
            <a:off x="5605809" y="242643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7" name="Rectangle 56">
            <a:extLst>
              <a:ext uri="{FF2B5EF4-FFF2-40B4-BE49-F238E27FC236}">
                <a16:creationId xmlns:a16="http://schemas.microsoft.com/office/drawing/2014/main" id="{00E77190-28B1-4079-8BC3-0B905E691251}"/>
              </a:ext>
            </a:extLst>
          </p:cNvPr>
          <p:cNvSpPr/>
          <p:nvPr/>
        </p:nvSpPr>
        <p:spPr>
          <a:xfrm>
            <a:off x="3646742" y="1857557"/>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8" name="Rectangle 57">
            <a:extLst>
              <a:ext uri="{FF2B5EF4-FFF2-40B4-BE49-F238E27FC236}">
                <a16:creationId xmlns:a16="http://schemas.microsoft.com/office/drawing/2014/main" id="{38CD6A2A-B96E-494F-90CD-2EC37870AA76}"/>
              </a:ext>
            </a:extLst>
          </p:cNvPr>
          <p:cNvSpPr/>
          <p:nvPr/>
        </p:nvSpPr>
        <p:spPr>
          <a:xfrm>
            <a:off x="4128657" y="2104365"/>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59" name="Rectangle 58">
            <a:extLst>
              <a:ext uri="{FF2B5EF4-FFF2-40B4-BE49-F238E27FC236}">
                <a16:creationId xmlns:a16="http://schemas.microsoft.com/office/drawing/2014/main" id="{C8E2D36B-4C69-4163-A578-1C55745A2B9E}"/>
              </a:ext>
            </a:extLst>
          </p:cNvPr>
          <p:cNvSpPr/>
          <p:nvPr/>
        </p:nvSpPr>
        <p:spPr>
          <a:xfrm>
            <a:off x="4983690" y="228709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0" name="Rectangle 59">
            <a:extLst>
              <a:ext uri="{FF2B5EF4-FFF2-40B4-BE49-F238E27FC236}">
                <a16:creationId xmlns:a16="http://schemas.microsoft.com/office/drawing/2014/main" id="{22FFBB94-3CB4-458E-9F28-C6B515651F47}"/>
              </a:ext>
            </a:extLst>
          </p:cNvPr>
          <p:cNvSpPr/>
          <p:nvPr/>
        </p:nvSpPr>
        <p:spPr>
          <a:xfrm>
            <a:off x="6264796" y="2159471"/>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1" name="Rectangle 60">
            <a:extLst>
              <a:ext uri="{FF2B5EF4-FFF2-40B4-BE49-F238E27FC236}">
                <a16:creationId xmlns:a16="http://schemas.microsoft.com/office/drawing/2014/main" id="{0DA22296-8065-4D49-9B4B-5177B3224DC2}"/>
              </a:ext>
            </a:extLst>
          </p:cNvPr>
          <p:cNvSpPr/>
          <p:nvPr/>
        </p:nvSpPr>
        <p:spPr>
          <a:xfrm>
            <a:off x="7093243" y="191220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2" name="Rectangle 61">
            <a:extLst>
              <a:ext uri="{FF2B5EF4-FFF2-40B4-BE49-F238E27FC236}">
                <a16:creationId xmlns:a16="http://schemas.microsoft.com/office/drawing/2014/main" id="{4D8EF1FE-2C58-459D-97F2-29F0091892D0}"/>
              </a:ext>
            </a:extLst>
          </p:cNvPr>
          <p:cNvSpPr/>
          <p:nvPr/>
        </p:nvSpPr>
        <p:spPr>
          <a:xfrm>
            <a:off x="4652188" y="1738942"/>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3" name="Rectangle 62">
            <a:extLst>
              <a:ext uri="{FF2B5EF4-FFF2-40B4-BE49-F238E27FC236}">
                <a16:creationId xmlns:a16="http://schemas.microsoft.com/office/drawing/2014/main" id="{C774C30C-143C-4529-B550-D1D45FD306F9}"/>
              </a:ext>
            </a:extLst>
          </p:cNvPr>
          <p:cNvSpPr/>
          <p:nvPr/>
        </p:nvSpPr>
        <p:spPr>
          <a:xfrm>
            <a:off x="5274059" y="1519659"/>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4" name="Rectangle 63">
            <a:extLst>
              <a:ext uri="{FF2B5EF4-FFF2-40B4-BE49-F238E27FC236}">
                <a16:creationId xmlns:a16="http://schemas.microsoft.com/office/drawing/2014/main" id="{0F50E2F1-0C1D-48E7-BFC6-E2BC59BBE672}"/>
              </a:ext>
            </a:extLst>
          </p:cNvPr>
          <p:cNvSpPr/>
          <p:nvPr/>
        </p:nvSpPr>
        <p:spPr>
          <a:xfrm>
            <a:off x="5808564" y="1827582"/>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5" name="Rectangle 64">
            <a:extLst>
              <a:ext uri="{FF2B5EF4-FFF2-40B4-BE49-F238E27FC236}">
                <a16:creationId xmlns:a16="http://schemas.microsoft.com/office/drawing/2014/main" id="{2F7EBEE4-3ED1-4867-8844-88B0781F0B93}"/>
              </a:ext>
            </a:extLst>
          </p:cNvPr>
          <p:cNvSpPr/>
          <p:nvPr/>
        </p:nvSpPr>
        <p:spPr>
          <a:xfrm>
            <a:off x="6120250" y="1315330"/>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
        <p:nvSpPr>
          <p:cNvPr id="66" name="Rectangle 65">
            <a:extLst>
              <a:ext uri="{FF2B5EF4-FFF2-40B4-BE49-F238E27FC236}">
                <a16:creationId xmlns:a16="http://schemas.microsoft.com/office/drawing/2014/main" id="{9621268A-416C-4B2C-A3F3-B9B91D3264BD}"/>
              </a:ext>
            </a:extLst>
          </p:cNvPr>
          <p:cNvSpPr/>
          <p:nvPr/>
        </p:nvSpPr>
        <p:spPr>
          <a:xfrm>
            <a:off x="6848257" y="1458076"/>
            <a:ext cx="787510" cy="707886"/>
          </a:xfrm>
          <a:prstGeom prst="rect">
            <a:avLst/>
          </a:prstGeom>
        </p:spPr>
        <p:txBody>
          <a:bodyPr wrap="square">
            <a:spAutoFit/>
          </a:bodyPr>
          <a:lstStyle/>
          <a:p>
            <a:r>
              <a:rPr lang="en-US" sz="4000" b="1" dirty="0">
                <a:solidFill>
                  <a:schemeClr val="tx2"/>
                </a:solidFill>
                <a:latin typeface="Font Awesome 6 Pro Regular" panose="02000503000000000000" pitchFamily="50" charset="0"/>
              </a:rPr>
              <a:t></a:t>
            </a:r>
            <a:endParaRPr lang="en-US" sz="4000" dirty="0">
              <a:solidFill>
                <a:schemeClr val="tx2"/>
              </a:solidFill>
              <a:latin typeface="Font Awesome 6 Pro Regular" panose="02000503000000000000" pitchFamily="50" charset="0"/>
            </a:endParaRPr>
          </a:p>
        </p:txBody>
      </p:sp>
    </p:spTree>
    <p:extLst>
      <p:ext uri="{BB962C8B-B14F-4D97-AF65-F5344CB8AC3E}">
        <p14:creationId xmlns:p14="http://schemas.microsoft.com/office/powerpoint/2010/main" val="1134802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22F76A-2FA8-42BB-849C-1FB226A33F2F}"/>
              </a:ext>
            </a:extLst>
          </p:cNvPr>
          <p:cNvSpPr txBox="1"/>
          <p:nvPr/>
        </p:nvSpPr>
        <p:spPr>
          <a:xfrm>
            <a:off x="3083442" y="1136149"/>
            <a:ext cx="6025111" cy="707886"/>
          </a:xfrm>
          <a:prstGeom prst="rect">
            <a:avLst/>
          </a:prstGeom>
          <a:noFill/>
        </p:spPr>
        <p:txBody>
          <a:bodyPr wrap="none" rtlCol="0">
            <a:spAutoFit/>
          </a:bodyPr>
          <a:lstStyle/>
          <a:p>
            <a:pPr algn="ctr"/>
            <a:r>
              <a:rPr lang="en-US" sz="4000" dirty="0">
                <a:latin typeface="Kamerik205 8" panose="020B0803030600020004" pitchFamily="34" charset="0"/>
              </a:rPr>
              <a:t>Not there isn’t servers</a:t>
            </a:r>
          </a:p>
        </p:txBody>
      </p:sp>
      <p:sp>
        <p:nvSpPr>
          <p:cNvPr id="3" name="TextBox 2">
            <a:extLst>
              <a:ext uri="{FF2B5EF4-FFF2-40B4-BE49-F238E27FC236}">
                <a16:creationId xmlns:a16="http://schemas.microsoft.com/office/drawing/2014/main" id="{3B0E6830-65B7-4F60-9043-7D81C4FE4884}"/>
              </a:ext>
            </a:extLst>
          </p:cNvPr>
          <p:cNvSpPr txBox="1"/>
          <p:nvPr/>
        </p:nvSpPr>
        <p:spPr>
          <a:xfrm>
            <a:off x="308655" y="2377533"/>
            <a:ext cx="11574683" cy="707886"/>
          </a:xfrm>
          <a:prstGeom prst="rect">
            <a:avLst/>
          </a:prstGeom>
          <a:noFill/>
        </p:spPr>
        <p:txBody>
          <a:bodyPr wrap="square">
            <a:spAutoFit/>
          </a:bodyPr>
          <a:lstStyle/>
          <a:p>
            <a:pPr algn="ctr"/>
            <a:r>
              <a:rPr lang="en-US" sz="4000" dirty="0">
                <a:latin typeface="Kamerik205 8" panose="020B0803030600020004" pitchFamily="34" charset="0"/>
              </a:rPr>
              <a:t>Just, you can think about the servers less</a:t>
            </a:r>
          </a:p>
        </p:txBody>
      </p:sp>
      <p:sp>
        <p:nvSpPr>
          <p:cNvPr id="4" name="TextBox 3">
            <a:extLst>
              <a:ext uri="{FF2B5EF4-FFF2-40B4-BE49-F238E27FC236}">
                <a16:creationId xmlns:a16="http://schemas.microsoft.com/office/drawing/2014/main" id="{4CCCD2A6-1E10-4B2D-A77A-6BE24B8A1DBC}"/>
              </a:ext>
            </a:extLst>
          </p:cNvPr>
          <p:cNvSpPr txBox="1"/>
          <p:nvPr/>
        </p:nvSpPr>
        <p:spPr>
          <a:xfrm>
            <a:off x="1455688" y="4444679"/>
            <a:ext cx="3255507" cy="523220"/>
          </a:xfrm>
          <a:prstGeom prst="rect">
            <a:avLst/>
          </a:prstGeom>
          <a:noFill/>
        </p:spPr>
        <p:txBody>
          <a:bodyPr wrap="none" rtlCol="0">
            <a:spAutoFit/>
          </a:bodyPr>
          <a:lstStyle/>
          <a:p>
            <a:r>
              <a:rPr lang="en-US" sz="2800" b="1" dirty="0"/>
              <a:t>Server Configuration</a:t>
            </a:r>
          </a:p>
        </p:txBody>
      </p:sp>
      <p:sp>
        <p:nvSpPr>
          <p:cNvPr id="5" name="TextBox 4">
            <a:extLst>
              <a:ext uri="{FF2B5EF4-FFF2-40B4-BE49-F238E27FC236}">
                <a16:creationId xmlns:a16="http://schemas.microsoft.com/office/drawing/2014/main" id="{548FF00D-522F-4CC4-9C46-564F3D8464DA}"/>
              </a:ext>
            </a:extLst>
          </p:cNvPr>
          <p:cNvSpPr txBox="1"/>
          <p:nvPr/>
        </p:nvSpPr>
        <p:spPr>
          <a:xfrm>
            <a:off x="7480807" y="4444679"/>
            <a:ext cx="2259849" cy="523220"/>
          </a:xfrm>
          <a:prstGeom prst="rect">
            <a:avLst/>
          </a:prstGeom>
          <a:noFill/>
        </p:spPr>
        <p:txBody>
          <a:bodyPr wrap="none" rtlCol="0">
            <a:spAutoFit/>
          </a:bodyPr>
          <a:lstStyle/>
          <a:p>
            <a:r>
              <a:rPr lang="en-US" sz="2800" b="1" dirty="0"/>
              <a:t>Server Scaling</a:t>
            </a:r>
          </a:p>
        </p:txBody>
      </p:sp>
      <p:cxnSp>
        <p:nvCxnSpPr>
          <p:cNvPr id="6" name="Straight Connector 5">
            <a:extLst>
              <a:ext uri="{FF2B5EF4-FFF2-40B4-BE49-F238E27FC236}">
                <a16:creationId xmlns:a16="http://schemas.microsoft.com/office/drawing/2014/main" id="{7ADFC549-A6E8-4E59-8FCD-5E9E18B38C5B}"/>
              </a:ext>
            </a:extLst>
          </p:cNvPr>
          <p:cNvCxnSpPr>
            <a:stCxn id="4" idx="1"/>
            <a:endCxn id="4" idx="3"/>
          </p:cNvCxnSpPr>
          <p:nvPr/>
        </p:nvCxnSpPr>
        <p:spPr>
          <a:xfrm>
            <a:off x="1455688" y="4706289"/>
            <a:ext cx="325550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A41CBA3-04BA-4C3E-B3F3-B79036C3AA68}"/>
              </a:ext>
            </a:extLst>
          </p:cNvPr>
          <p:cNvCxnSpPr>
            <a:cxnSpLocks/>
            <a:endCxn id="5" idx="3"/>
          </p:cNvCxnSpPr>
          <p:nvPr/>
        </p:nvCxnSpPr>
        <p:spPr>
          <a:xfrm flipV="1">
            <a:off x="7480799" y="4706289"/>
            <a:ext cx="2259857" cy="889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98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22" presetClass="entr" presetSubtype="8"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90108-6005-43F3-9607-41FE989D03AF}"/>
              </a:ext>
            </a:extLst>
          </p:cNvPr>
          <p:cNvSpPr>
            <a:spLocks noGrp="1"/>
          </p:cNvSpPr>
          <p:nvPr>
            <p:ph type="title"/>
          </p:nvPr>
        </p:nvSpPr>
        <p:spPr/>
        <p:txBody>
          <a:bodyPr>
            <a:normAutofit/>
          </a:bodyPr>
          <a:lstStyle/>
          <a:p>
            <a:r>
              <a:rPr lang="en-US" dirty="0"/>
              <a:t>Serverless Benefits</a:t>
            </a:r>
          </a:p>
        </p:txBody>
      </p:sp>
      <p:sp>
        <p:nvSpPr>
          <p:cNvPr id="3" name="Rectangle: Rounded Corners 2">
            <a:extLst>
              <a:ext uri="{FF2B5EF4-FFF2-40B4-BE49-F238E27FC236}">
                <a16:creationId xmlns:a16="http://schemas.microsoft.com/office/drawing/2014/main" id="{0975A00D-523B-40B9-9C11-4ED712DD7540}"/>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1553216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6F696-9B9F-4165-8219-00A99C33FC1C}"/>
              </a:ext>
            </a:extLst>
          </p:cNvPr>
          <p:cNvSpPr>
            <a:spLocks noGrp="1"/>
          </p:cNvSpPr>
          <p:nvPr>
            <p:ph type="title"/>
          </p:nvPr>
        </p:nvSpPr>
        <p:spPr/>
        <p:txBody>
          <a:bodyPr>
            <a:normAutofit/>
          </a:bodyPr>
          <a:lstStyle/>
          <a:p>
            <a:r>
              <a:rPr lang="en-US" dirty="0"/>
              <a:t>Serverless Benefits</a:t>
            </a:r>
          </a:p>
        </p:txBody>
      </p:sp>
      <p:sp>
        <p:nvSpPr>
          <p:cNvPr id="7" name="Rectangle: Rounded Corners 6">
            <a:extLst>
              <a:ext uri="{FF2B5EF4-FFF2-40B4-BE49-F238E27FC236}">
                <a16:creationId xmlns:a16="http://schemas.microsoft.com/office/drawing/2014/main" id="{832B3764-D737-47D5-BD93-E10B8F404015}"/>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8" name="Rectangle: Rounded Corners 7">
            <a:extLst>
              <a:ext uri="{FF2B5EF4-FFF2-40B4-BE49-F238E27FC236}">
                <a16:creationId xmlns:a16="http://schemas.microsoft.com/office/drawing/2014/main" id="{AEFD260B-5827-4FC4-A000-D2F8579D6D8B}"/>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9" name="Rectangle: Rounded Corners 8">
            <a:extLst>
              <a:ext uri="{FF2B5EF4-FFF2-40B4-BE49-F238E27FC236}">
                <a16:creationId xmlns:a16="http://schemas.microsoft.com/office/drawing/2014/main" id="{7BF76125-3E9A-44B3-9C59-51CC653C905B}"/>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184257595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4 " pathEditMode="relative" rAng="0" ptsTypes="AA">
                                      <p:cBhvr>
                                        <p:cTn id="6" dur="1000" fill="hold"/>
                                        <p:tgtEl>
                                          <p:spTgt spid="9"/>
                                        </p:tgtEl>
                                        <p:attrNameLst>
                                          <p:attrName>ppt_x</p:attrName>
                                          <p:attrName>ppt_y</p:attrName>
                                        </p:attrNameLst>
                                      </p:cBhvr>
                                      <p:rCtr x="-14036" y="-10417"/>
                                    </p:animMotion>
                                  </p:childTnLst>
                                </p:cTn>
                              </p:par>
                              <p:par>
                                <p:cTn id="7" presetID="42" presetClass="path" presetSubtype="0" accel="50000" decel="50000" fill="hold" grpId="1" nodeType="withEffect">
                                  <p:stCondLst>
                                    <p:cond delay="0"/>
                                  </p:stCondLst>
                                  <p:childTnLst>
                                    <p:animMotion origin="layout" path="M 0 2.96296E-6 L -0.28164 -0.20672 " pathEditMode="relative" rAng="0" ptsTypes="AA">
                                      <p:cBhvr>
                                        <p:cTn id="8" dur="1000" fill="hold"/>
                                        <p:tgtEl>
                                          <p:spTgt spid="8"/>
                                        </p:tgtEl>
                                        <p:attrNameLst>
                                          <p:attrName>ppt_x</p:attrName>
                                          <p:attrName>ppt_y</p:attrName>
                                        </p:attrNameLst>
                                      </p:cBhvr>
                                      <p:rCtr x="-14089" y="-10347"/>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animBg="1"/>
      <p:bldP spid="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0BE5-AC81-4B2C-B8EB-8E566FF2E793}"/>
              </a:ext>
            </a:extLst>
          </p:cNvPr>
          <p:cNvSpPr>
            <a:spLocks noGrp="1"/>
          </p:cNvSpPr>
          <p:nvPr>
            <p:ph type="title"/>
          </p:nvPr>
        </p:nvSpPr>
        <p:spPr/>
        <p:txBody>
          <a:bodyPr>
            <a:normAutofit/>
          </a:bodyPr>
          <a:lstStyle/>
          <a:p>
            <a:r>
              <a:rPr lang="en-US" dirty="0"/>
              <a:t>Serverless Benefits</a:t>
            </a:r>
          </a:p>
        </p:txBody>
      </p:sp>
      <p:sp>
        <p:nvSpPr>
          <p:cNvPr id="3" name="Rectangle: Rounded Corners 2">
            <a:extLst>
              <a:ext uri="{FF2B5EF4-FFF2-40B4-BE49-F238E27FC236}">
                <a16:creationId xmlns:a16="http://schemas.microsoft.com/office/drawing/2014/main" id="{F2C9CCBE-7B79-4E55-928A-E21F0EEF620F}"/>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F055A97D-3BEB-44D7-BFAF-A9483A831E71}"/>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2113452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CE387-C797-4CE2-A46D-A188D9C54CB9}"/>
              </a:ext>
            </a:extLst>
          </p:cNvPr>
          <p:cNvSpPr>
            <a:spLocks noGrp="1"/>
          </p:cNvSpPr>
          <p:nvPr>
            <p:ph type="title"/>
          </p:nvPr>
        </p:nvSpPr>
        <p:spPr/>
        <p:txBody>
          <a:bodyPr>
            <a:normAutofit/>
          </a:bodyPr>
          <a:lstStyle/>
          <a:p>
            <a:r>
              <a:rPr lang="en-US" dirty="0"/>
              <a:t>Serverless Benefits</a:t>
            </a:r>
          </a:p>
        </p:txBody>
      </p:sp>
      <p:sp>
        <p:nvSpPr>
          <p:cNvPr id="3" name="Rectangle: Rounded Corners 2">
            <a:extLst>
              <a:ext uri="{FF2B5EF4-FFF2-40B4-BE49-F238E27FC236}">
                <a16:creationId xmlns:a16="http://schemas.microsoft.com/office/drawing/2014/main" id="{006F1AB2-3B8B-4357-872C-1BCEA14B535C}"/>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4" name="Rectangle: Rounded Corners 3">
            <a:extLst>
              <a:ext uri="{FF2B5EF4-FFF2-40B4-BE49-F238E27FC236}">
                <a16:creationId xmlns:a16="http://schemas.microsoft.com/office/drawing/2014/main" id="{238DBB25-3492-4FC9-B8AA-64AA149143B9}"/>
              </a:ext>
            </a:extLst>
          </p:cNvPr>
          <p:cNvSpPr/>
          <p:nvPr/>
        </p:nvSpPr>
        <p:spPr>
          <a:xfrm>
            <a:off x="4527630"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9D2B6FC0-3A2B-4DCB-81D4-DA8A0710C6E7}"/>
              </a:ext>
            </a:extLst>
          </p:cNvPr>
          <p:cNvSpPr/>
          <p:nvPr/>
        </p:nvSpPr>
        <p:spPr>
          <a:xfrm>
            <a:off x="4527630"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6" name="Rectangle: Rounded Corners 5">
            <a:extLst>
              <a:ext uri="{FF2B5EF4-FFF2-40B4-BE49-F238E27FC236}">
                <a16:creationId xmlns:a16="http://schemas.microsoft.com/office/drawing/2014/main" id="{369B3BED-EA40-4F4B-9ADE-C1638B5D1E2D}"/>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26629592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 -0.21389 " pathEditMode="relative" rAng="0" ptsTypes="AA">
                                      <p:cBhvr>
                                        <p:cTn id="6" dur="1000" fill="hold"/>
                                        <p:tgtEl>
                                          <p:spTgt spid="5"/>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4"/>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023F-D9EC-4013-B9CC-596F716689C0}"/>
              </a:ext>
            </a:extLst>
          </p:cNvPr>
          <p:cNvSpPr>
            <a:spLocks noGrp="1"/>
          </p:cNvSpPr>
          <p:nvPr>
            <p:ph type="title"/>
          </p:nvPr>
        </p:nvSpPr>
        <p:spPr/>
        <p:txBody>
          <a:bodyPr>
            <a:normAutofit/>
          </a:bodyPr>
          <a:lstStyle/>
          <a:p>
            <a:r>
              <a:rPr lang="en-US" dirty="0"/>
              <a:t>Serverless Benefits</a:t>
            </a:r>
          </a:p>
        </p:txBody>
      </p:sp>
      <p:sp>
        <p:nvSpPr>
          <p:cNvPr id="6" name="Rectangle: Rounded Corners 5">
            <a:extLst>
              <a:ext uri="{FF2B5EF4-FFF2-40B4-BE49-F238E27FC236}">
                <a16:creationId xmlns:a16="http://schemas.microsoft.com/office/drawing/2014/main" id="{41F185BF-E961-45B1-9678-B1AE5E50CFE4}"/>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7" name="Rectangle: Rounded Corners 6">
            <a:extLst>
              <a:ext uri="{FF2B5EF4-FFF2-40B4-BE49-F238E27FC236}">
                <a16:creationId xmlns:a16="http://schemas.microsoft.com/office/drawing/2014/main" id="{6D2CF9FB-0A43-45A9-9BB8-237FEE741110}"/>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8" name="Rectangle: Rounded Corners 7">
            <a:extLst>
              <a:ext uri="{FF2B5EF4-FFF2-40B4-BE49-F238E27FC236}">
                <a16:creationId xmlns:a16="http://schemas.microsoft.com/office/drawing/2014/main" id="{AECE8A02-58F6-4DE1-8756-06EA246603C9}"/>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1204628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B0592-461D-45A4-9D55-4D924543AA2A}"/>
              </a:ext>
            </a:extLst>
          </p:cNvPr>
          <p:cNvSpPr>
            <a:spLocks noGrp="1"/>
          </p:cNvSpPr>
          <p:nvPr>
            <p:ph type="title"/>
          </p:nvPr>
        </p:nvSpPr>
        <p:spPr/>
        <p:txBody>
          <a:bodyPr>
            <a:normAutofit/>
          </a:bodyPr>
          <a:lstStyle/>
          <a:p>
            <a:r>
              <a:rPr lang="en-US" dirty="0"/>
              <a:t>Serverless Benefits</a:t>
            </a:r>
          </a:p>
        </p:txBody>
      </p:sp>
      <p:sp>
        <p:nvSpPr>
          <p:cNvPr id="8" name="Rectangle: Rounded Corners 7">
            <a:extLst>
              <a:ext uri="{FF2B5EF4-FFF2-40B4-BE49-F238E27FC236}">
                <a16:creationId xmlns:a16="http://schemas.microsoft.com/office/drawing/2014/main" id="{004366D2-434D-49FC-B5B6-D4B50FE51EA7}"/>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9" name="Rectangle: Rounded Corners 8">
            <a:extLst>
              <a:ext uri="{FF2B5EF4-FFF2-40B4-BE49-F238E27FC236}">
                <a16:creationId xmlns:a16="http://schemas.microsoft.com/office/drawing/2014/main" id="{342D2816-BA1C-4521-B007-28FFE9139C3E}"/>
              </a:ext>
            </a:extLst>
          </p:cNvPr>
          <p:cNvSpPr/>
          <p:nvPr/>
        </p:nvSpPr>
        <p:spPr>
          <a:xfrm>
            <a:off x="4527629"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10" name="Rectangle: Rounded Corners 9">
            <a:extLst>
              <a:ext uri="{FF2B5EF4-FFF2-40B4-BE49-F238E27FC236}">
                <a16:creationId xmlns:a16="http://schemas.microsoft.com/office/drawing/2014/main" id="{0E358886-95CE-4A1F-90D0-B76C4E4FBC82}"/>
              </a:ext>
            </a:extLst>
          </p:cNvPr>
          <p:cNvSpPr/>
          <p:nvPr/>
        </p:nvSpPr>
        <p:spPr>
          <a:xfrm>
            <a:off x="4527629" y="3339288"/>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11" name="Rectangle: Rounded Corners 10">
            <a:extLst>
              <a:ext uri="{FF2B5EF4-FFF2-40B4-BE49-F238E27FC236}">
                <a16:creationId xmlns:a16="http://schemas.microsoft.com/office/drawing/2014/main" id="{57A94D4E-27A0-45AD-A513-CAE75FF04B5F}"/>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12" name="Rectangle: Rounded Corners 11">
            <a:extLst>
              <a:ext uri="{FF2B5EF4-FFF2-40B4-BE49-F238E27FC236}">
                <a16:creationId xmlns:a16="http://schemas.microsoft.com/office/drawing/2014/main" id="{126C6856-2BE4-46DD-B5D3-C20115AC8DB7}"/>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31116763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138 -0.21158 " pathEditMode="relative" rAng="0" ptsTypes="AA">
                                      <p:cBhvr>
                                        <p:cTn id="6" dur="1000" fill="hold"/>
                                        <p:tgtEl>
                                          <p:spTgt spid="10"/>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2.96296E-6 L 0.2832 -0.21343 " pathEditMode="relative" rAng="0" ptsTypes="AA">
                                      <p:cBhvr>
                                        <p:cTn id="8" dur="1000" fill="hold"/>
                                        <p:tgtEl>
                                          <p:spTgt spid="9"/>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6010-D591-4A0A-A8A9-7131710065F5}"/>
              </a:ext>
            </a:extLst>
          </p:cNvPr>
          <p:cNvSpPr>
            <a:spLocks noGrp="1"/>
          </p:cNvSpPr>
          <p:nvPr>
            <p:ph type="title"/>
          </p:nvPr>
        </p:nvSpPr>
        <p:spPr/>
        <p:txBody>
          <a:bodyPr>
            <a:normAutofit/>
          </a:bodyPr>
          <a:lstStyle/>
          <a:p>
            <a:r>
              <a:rPr lang="en-US" dirty="0"/>
              <a:t>Serverless Benefits</a:t>
            </a:r>
          </a:p>
        </p:txBody>
      </p:sp>
      <p:sp>
        <p:nvSpPr>
          <p:cNvPr id="3" name="Rectangle: Rounded Corners 2">
            <a:extLst>
              <a:ext uri="{FF2B5EF4-FFF2-40B4-BE49-F238E27FC236}">
                <a16:creationId xmlns:a16="http://schemas.microsoft.com/office/drawing/2014/main" id="{AE52309F-0B70-4565-8486-CD2BE6BAF815}"/>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4" name="Rectangle: Rounded Corners 3">
            <a:extLst>
              <a:ext uri="{FF2B5EF4-FFF2-40B4-BE49-F238E27FC236}">
                <a16:creationId xmlns:a16="http://schemas.microsoft.com/office/drawing/2014/main" id="{B3057FE6-A95F-4AE0-99C4-44896469D462}"/>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5" name="Rectangle: Rounded Corners 4">
            <a:extLst>
              <a:ext uri="{FF2B5EF4-FFF2-40B4-BE49-F238E27FC236}">
                <a16:creationId xmlns:a16="http://schemas.microsoft.com/office/drawing/2014/main" id="{9AD7A962-294F-4765-BDE8-7EB1FAC3187A}"/>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6" name="Rectangle: Rounded Corners 5">
            <a:extLst>
              <a:ext uri="{FF2B5EF4-FFF2-40B4-BE49-F238E27FC236}">
                <a16:creationId xmlns:a16="http://schemas.microsoft.com/office/drawing/2014/main" id="{1E93CBEF-6C40-4087-8672-0A55D189BE83}"/>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1072896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E2D9A-1E81-458A-9210-2133BF03ABF8}"/>
              </a:ext>
            </a:extLst>
          </p:cNvPr>
          <p:cNvSpPr>
            <a:spLocks noGrp="1"/>
          </p:cNvSpPr>
          <p:nvPr>
            <p:ph type="title"/>
          </p:nvPr>
        </p:nvSpPr>
        <p:spPr/>
        <p:txBody>
          <a:bodyPr>
            <a:normAutofit/>
          </a:bodyPr>
          <a:lstStyle/>
          <a:p>
            <a:r>
              <a:rPr lang="en-US" dirty="0"/>
              <a:t>What are microservices?</a:t>
            </a:r>
          </a:p>
        </p:txBody>
      </p:sp>
      <p:grpSp>
        <p:nvGrpSpPr>
          <p:cNvPr id="3" name="Group 2">
            <a:extLst>
              <a:ext uri="{FF2B5EF4-FFF2-40B4-BE49-F238E27FC236}">
                <a16:creationId xmlns:a16="http://schemas.microsoft.com/office/drawing/2014/main" id="{7E72B759-F456-4C4F-A718-A9A71D9B2BA2}"/>
              </a:ext>
            </a:extLst>
          </p:cNvPr>
          <p:cNvGrpSpPr/>
          <p:nvPr/>
        </p:nvGrpSpPr>
        <p:grpSpPr>
          <a:xfrm>
            <a:off x="710120" y="2334638"/>
            <a:ext cx="2675106" cy="3272344"/>
            <a:chOff x="710120" y="2334638"/>
            <a:chExt cx="2675106" cy="3272344"/>
          </a:xfrm>
        </p:grpSpPr>
        <p:sp>
          <p:nvSpPr>
            <p:cNvPr id="4" name="Rectangle: Rounded Corners 3">
              <a:extLst>
                <a:ext uri="{FF2B5EF4-FFF2-40B4-BE49-F238E27FC236}">
                  <a16:creationId xmlns:a16="http://schemas.microsoft.com/office/drawing/2014/main" id="{AC92FA0A-6B9C-41A5-BB52-FE280E2FFAC6}"/>
                </a:ext>
              </a:extLst>
            </p:cNvPr>
            <p:cNvSpPr/>
            <p:nvPr/>
          </p:nvSpPr>
          <p:spPr>
            <a:xfrm>
              <a:off x="710120" y="2334638"/>
              <a:ext cx="2675106"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5" name="Rectangle: Rounded Corners 4">
              <a:extLst>
                <a:ext uri="{FF2B5EF4-FFF2-40B4-BE49-F238E27FC236}">
                  <a16:creationId xmlns:a16="http://schemas.microsoft.com/office/drawing/2014/main" id="{9AC400A7-C8A4-48FB-90A6-2DEF3877181F}"/>
                </a:ext>
              </a:extLst>
            </p:cNvPr>
            <p:cNvSpPr/>
            <p:nvPr/>
          </p:nvSpPr>
          <p:spPr>
            <a:xfrm>
              <a:off x="710120" y="3533065"/>
              <a:ext cx="2675106" cy="8754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Business Logic</a:t>
              </a:r>
            </a:p>
          </p:txBody>
        </p:sp>
        <p:sp>
          <p:nvSpPr>
            <p:cNvPr id="6" name="Rectangle: Rounded Corners 5">
              <a:extLst>
                <a:ext uri="{FF2B5EF4-FFF2-40B4-BE49-F238E27FC236}">
                  <a16:creationId xmlns:a16="http://schemas.microsoft.com/office/drawing/2014/main" id="{F2127A4E-0951-4A3F-9026-7DC68C9B83C2}"/>
                </a:ext>
              </a:extLst>
            </p:cNvPr>
            <p:cNvSpPr/>
            <p:nvPr/>
          </p:nvSpPr>
          <p:spPr>
            <a:xfrm>
              <a:off x="710120" y="4731492"/>
              <a:ext cx="2675106"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 Database</a:t>
              </a:r>
            </a:p>
          </p:txBody>
        </p:sp>
        <p:cxnSp>
          <p:nvCxnSpPr>
            <p:cNvPr id="7" name="Straight Arrow Connector 6">
              <a:extLst>
                <a:ext uri="{FF2B5EF4-FFF2-40B4-BE49-F238E27FC236}">
                  <a16:creationId xmlns:a16="http://schemas.microsoft.com/office/drawing/2014/main" id="{FB348EB5-9AA8-4FEA-A316-CFA1E7CFE690}"/>
                </a:ext>
              </a:extLst>
            </p:cNvPr>
            <p:cNvCxnSpPr>
              <a:stCxn id="4" idx="2"/>
              <a:endCxn id="5" idx="0"/>
            </p:cNvCxnSpPr>
            <p:nvPr/>
          </p:nvCxnSpPr>
          <p:spPr>
            <a:xfrm>
              <a:off x="2047673" y="3210128"/>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0F5BF8A-088E-48BA-AC2E-8FBA576C2BAA}"/>
                </a:ext>
              </a:extLst>
            </p:cNvPr>
            <p:cNvCxnSpPr>
              <a:stCxn id="5" idx="2"/>
              <a:endCxn id="6" idx="0"/>
            </p:cNvCxnSpPr>
            <p:nvPr/>
          </p:nvCxnSpPr>
          <p:spPr>
            <a:xfrm>
              <a:off x="2047673" y="4408555"/>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 name="Rectangle: Rounded Corners 8">
            <a:extLst>
              <a:ext uri="{FF2B5EF4-FFF2-40B4-BE49-F238E27FC236}">
                <a16:creationId xmlns:a16="http://schemas.microsoft.com/office/drawing/2014/main" id="{FB0D74E6-4AE3-42EB-94BE-EDFCA5E60E40}"/>
              </a:ext>
            </a:extLst>
          </p:cNvPr>
          <p:cNvSpPr/>
          <p:nvPr/>
        </p:nvSpPr>
        <p:spPr>
          <a:xfrm>
            <a:off x="4578485" y="2344366"/>
            <a:ext cx="6977971"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10" name="Rectangle: Rounded Corners 9">
            <a:extLst>
              <a:ext uri="{FF2B5EF4-FFF2-40B4-BE49-F238E27FC236}">
                <a16:creationId xmlns:a16="http://schemas.microsoft.com/office/drawing/2014/main" id="{F32024C2-518F-4E14-8910-64697E846E2A}"/>
              </a:ext>
            </a:extLst>
          </p:cNvPr>
          <p:cNvSpPr/>
          <p:nvPr/>
        </p:nvSpPr>
        <p:spPr>
          <a:xfrm>
            <a:off x="4578485"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1" name="Rectangle: Rounded Corners 10">
            <a:extLst>
              <a:ext uri="{FF2B5EF4-FFF2-40B4-BE49-F238E27FC236}">
                <a16:creationId xmlns:a16="http://schemas.microsoft.com/office/drawing/2014/main" id="{E21204F9-884A-45B1-9068-7443187AA269}"/>
              </a:ext>
            </a:extLst>
          </p:cNvPr>
          <p:cNvSpPr/>
          <p:nvPr/>
        </p:nvSpPr>
        <p:spPr>
          <a:xfrm>
            <a:off x="6355404"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2" name="Rectangle: Rounded Corners 11">
            <a:extLst>
              <a:ext uri="{FF2B5EF4-FFF2-40B4-BE49-F238E27FC236}">
                <a16:creationId xmlns:a16="http://schemas.microsoft.com/office/drawing/2014/main" id="{28558695-D885-42F9-813D-9E98DD42C095}"/>
              </a:ext>
            </a:extLst>
          </p:cNvPr>
          <p:cNvSpPr/>
          <p:nvPr/>
        </p:nvSpPr>
        <p:spPr>
          <a:xfrm>
            <a:off x="8132323"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3" name="Rectangle: Rounded Corners 12">
            <a:extLst>
              <a:ext uri="{FF2B5EF4-FFF2-40B4-BE49-F238E27FC236}">
                <a16:creationId xmlns:a16="http://schemas.microsoft.com/office/drawing/2014/main" id="{B0EEA7A6-5B70-4603-9F21-FC5AB53EDE57}"/>
              </a:ext>
            </a:extLst>
          </p:cNvPr>
          <p:cNvSpPr/>
          <p:nvPr/>
        </p:nvSpPr>
        <p:spPr>
          <a:xfrm>
            <a:off x="9909242"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4" name="Rectangle: Rounded Corners 13">
            <a:extLst>
              <a:ext uri="{FF2B5EF4-FFF2-40B4-BE49-F238E27FC236}">
                <a16:creationId xmlns:a16="http://schemas.microsoft.com/office/drawing/2014/main" id="{8F174C59-7EBF-4BF2-B408-91186EE5C7D2}"/>
              </a:ext>
            </a:extLst>
          </p:cNvPr>
          <p:cNvSpPr/>
          <p:nvPr/>
        </p:nvSpPr>
        <p:spPr>
          <a:xfrm>
            <a:off x="4578485"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5" name="Rectangle: Rounded Corners 14">
            <a:extLst>
              <a:ext uri="{FF2B5EF4-FFF2-40B4-BE49-F238E27FC236}">
                <a16:creationId xmlns:a16="http://schemas.microsoft.com/office/drawing/2014/main" id="{27263C59-D333-4CBE-BFD9-E0DB4E5C7A0A}"/>
              </a:ext>
            </a:extLst>
          </p:cNvPr>
          <p:cNvSpPr/>
          <p:nvPr/>
        </p:nvSpPr>
        <p:spPr>
          <a:xfrm>
            <a:off x="6355404" y="47353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6" name="Rectangle: Rounded Corners 15">
            <a:extLst>
              <a:ext uri="{FF2B5EF4-FFF2-40B4-BE49-F238E27FC236}">
                <a16:creationId xmlns:a16="http://schemas.microsoft.com/office/drawing/2014/main" id="{4F08FC0A-E65E-41A0-B151-3AD2BE9C34AF}"/>
              </a:ext>
            </a:extLst>
          </p:cNvPr>
          <p:cNvSpPr/>
          <p:nvPr/>
        </p:nvSpPr>
        <p:spPr>
          <a:xfrm>
            <a:off x="8132326"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7" name="Rectangle: Rounded Corners 16">
            <a:extLst>
              <a:ext uri="{FF2B5EF4-FFF2-40B4-BE49-F238E27FC236}">
                <a16:creationId xmlns:a16="http://schemas.microsoft.com/office/drawing/2014/main" id="{2BABD8B2-4419-4265-9E58-DC3B24EA8388}"/>
              </a:ext>
            </a:extLst>
          </p:cNvPr>
          <p:cNvSpPr/>
          <p:nvPr/>
        </p:nvSpPr>
        <p:spPr>
          <a:xfrm>
            <a:off x="9909248" y="47276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cxnSp>
        <p:nvCxnSpPr>
          <p:cNvPr id="18" name="Straight Arrow Connector 17">
            <a:extLst>
              <a:ext uri="{FF2B5EF4-FFF2-40B4-BE49-F238E27FC236}">
                <a16:creationId xmlns:a16="http://schemas.microsoft.com/office/drawing/2014/main" id="{C74EDF29-8538-4D31-967B-0233FC735155}"/>
              </a:ext>
            </a:extLst>
          </p:cNvPr>
          <p:cNvCxnSpPr>
            <a:cxnSpLocks/>
            <a:endCxn id="10" idx="0"/>
          </p:cNvCxnSpPr>
          <p:nvPr/>
        </p:nvCxnSpPr>
        <p:spPr>
          <a:xfrm>
            <a:off x="5402091" y="3210127"/>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5BA4464-B720-4C9E-9E3F-3A07B89CE876}"/>
              </a:ext>
            </a:extLst>
          </p:cNvPr>
          <p:cNvCxnSpPr>
            <a:cxnSpLocks/>
          </p:cNvCxnSpPr>
          <p:nvPr/>
        </p:nvCxnSpPr>
        <p:spPr>
          <a:xfrm>
            <a:off x="7179008" y="320627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526D816-59FA-4AFA-87FC-F685B1BB053E}"/>
              </a:ext>
            </a:extLst>
          </p:cNvPr>
          <p:cNvCxnSpPr>
            <a:cxnSpLocks/>
          </p:cNvCxnSpPr>
          <p:nvPr/>
        </p:nvCxnSpPr>
        <p:spPr>
          <a:xfrm>
            <a:off x="8955925" y="320242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CD6C59-D7C5-49BF-95F5-3C9ECF9E4251}"/>
              </a:ext>
            </a:extLst>
          </p:cNvPr>
          <p:cNvCxnSpPr>
            <a:cxnSpLocks/>
          </p:cNvCxnSpPr>
          <p:nvPr/>
        </p:nvCxnSpPr>
        <p:spPr>
          <a:xfrm>
            <a:off x="10732842" y="319858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0232FD-4958-4CD5-9722-D070406BD8CA}"/>
              </a:ext>
            </a:extLst>
          </p:cNvPr>
          <p:cNvCxnSpPr>
            <a:cxnSpLocks/>
          </p:cNvCxnSpPr>
          <p:nvPr/>
        </p:nvCxnSpPr>
        <p:spPr>
          <a:xfrm>
            <a:off x="5429643" y="4249011"/>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FCFB0F-AFC2-4704-B2DB-5BD7C34352F4}"/>
              </a:ext>
            </a:extLst>
          </p:cNvPr>
          <p:cNvCxnSpPr>
            <a:cxnSpLocks/>
          </p:cNvCxnSpPr>
          <p:nvPr/>
        </p:nvCxnSpPr>
        <p:spPr>
          <a:xfrm>
            <a:off x="7179005" y="424901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FFF811-3843-449F-8464-71101F9CDD8C}"/>
              </a:ext>
            </a:extLst>
          </p:cNvPr>
          <p:cNvCxnSpPr>
            <a:cxnSpLocks/>
          </p:cNvCxnSpPr>
          <p:nvPr/>
        </p:nvCxnSpPr>
        <p:spPr>
          <a:xfrm>
            <a:off x="8928367" y="424900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E7E9E3F-42A3-4C47-A477-6B817703FEA8}"/>
              </a:ext>
            </a:extLst>
          </p:cNvPr>
          <p:cNvCxnSpPr>
            <a:cxnSpLocks/>
          </p:cNvCxnSpPr>
          <p:nvPr/>
        </p:nvCxnSpPr>
        <p:spPr>
          <a:xfrm>
            <a:off x="10677729" y="424900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DAE7285-F768-45FC-9F14-CECBCC19BA03}"/>
              </a:ext>
            </a:extLst>
          </p:cNvPr>
          <p:cNvSpPr txBox="1"/>
          <p:nvPr/>
        </p:nvSpPr>
        <p:spPr>
          <a:xfrm>
            <a:off x="547070" y="1714416"/>
            <a:ext cx="3001206" cy="369332"/>
          </a:xfrm>
          <a:prstGeom prst="rect">
            <a:avLst/>
          </a:prstGeom>
          <a:noFill/>
        </p:spPr>
        <p:txBody>
          <a:bodyPr wrap="none" rtlCol="0">
            <a:spAutoFit/>
          </a:bodyPr>
          <a:lstStyle/>
          <a:p>
            <a:r>
              <a:rPr lang="en-US" dirty="0">
                <a:latin typeface="Kamerik205 8" panose="020B0803030600020004" pitchFamily="34" charset="0"/>
              </a:rPr>
              <a:t>Monolithic Architecture</a:t>
            </a:r>
          </a:p>
        </p:txBody>
      </p:sp>
      <p:sp>
        <p:nvSpPr>
          <p:cNvPr id="27" name="TextBox 26">
            <a:extLst>
              <a:ext uri="{FF2B5EF4-FFF2-40B4-BE49-F238E27FC236}">
                <a16:creationId xmlns:a16="http://schemas.microsoft.com/office/drawing/2014/main" id="{008A2B89-73EF-4221-B01D-B403EA295F37}"/>
              </a:ext>
            </a:extLst>
          </p:cNvPr>
          <p:cNvSpPr txBox="1"/>
          <p:nvPr/>
        </p:nvSpPr>
        <p:spPr>
          <a:xfrm>
            <a:off x="6398835" y="1714416"/>
            <a:ext cx="3466975" cy="369332"/>
          </a:xfrm>
          <a:prstGeom prst="rect">
            <a:avLst/>
          </a:prstGeom>
          <a:noFill/>
        </p:spPr>
        <p:txBody>
          <a:bodyPr wrap="none" rtlCol="0">
            <a:spAutoFit/>
          </a:bodyPr>
          <a:lstStyle/>
          <a:p>
            <a:r>
              <a:rPr lang="en-US" dirty="0">
                <a:latin typeface="Kamerik205 8" panose="020B0803030600020004" pitchFamily="34" charset="0"/>
              </a:rPr>
              <a:t>Microservices Architecture</a:t>
            </a:r>
          </a:p>
        </p:txBody>
      </p:sp>
    </p:spTree>
    <p:extLst>
      <p:ext uri="{BB962C8B-B14F-4D97-AF65-F5344CB8AC3E}">
        <p14:creationId xmlns:p14="http://schemas.microsoft.com/office/powerpoint/2010/main" val="281418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up)">
                                      <p:cBhvr>
                                        <p:cTn id="37" dur="500"/>
                                        <p:tgtEl>
                                          <p:spTgt spid="18"/>
                                        </p:tgtEl>
                                      </p:cBhvr>
                                    </p:animEffect>
                                  </p:childTnLst>
                                </p:cTn>
                              </p:par>
                              <p:par>
                                <p:cTn id="38" presetID="22" presetClass="entr" presetSubtype="1"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up)">
                                      <p:cBhvr>
                                        <p:cTn id="40" dur="500"/>
                                        <p:tgtEl>
                                          <p:spTgt spid="19"/>
                                        </p:tgtEl>
                                      </p:cBhvr>
                                    </p:animEffect>
                                  </p:childTnLst>
                                </p:cTn>
                              </p:par>
                              <p:par>
                                <p:cTn id="41" presetID="22" presetClass="entr" presetSubtype="1"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par>
                                <p:cTn id="44" presetID="22" presetClass="entr" presetSubtype="1"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up)">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par>
                          <p:cTn id="61" fill="hold">
                            <p:stCondLst>
                              <p:cond delay="500"/>
                            </p:stCondLst>
                            <p:childTnLst>
                              <p:par>
                                <p:cTn id="62" presetID="22" presetClass="entr" presetSubtype="1" fill="hold"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up)">
                                      <p:cBhvr>
                                        <p:cTn id="64" dur="500"/>
                                        <p:tgtEl>
                                          <p:spTgt spid="22"/>
                                        </p:tgtEl>
                                      </p:cBhvr>
                                    </p:animEffect>
                                  </p:childTnLst>
                                </p:cTn>
                              </p:par>
                              <p:par>
                                <p:cTn id="65" presetID="22" presetClass="entr" presetSubtype="1"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up)">
                                      <p:cBhvr>
                                        <p:cTn id="67" dur="500"/>
                                        <p:tgtEl>
                                          <p:spTgt spid="23"/>
                                        </p:tgtEl>
                                      </p:cBhvr>
                                    </p:animEffect>
                                  </p:childTnLst>
                                </p:cTn>
                              </p:par>
                              <p:par>
                                <p:cTn id="68" presetID="22" presetClass="entr" presetSubtype="1"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up)">
                                      <p:cBhvr>
                                        <p:cTn id="70" dur="500"/>
                                        <p:tgtEl>
                                          <p:spTgt spid="24"/>
                                        </p:tgtEl>
                                      </p:cBhvr>
                                    </p:animEffect>
                                  </p:childTnLst>
                                </p:cTn>
                              </p:par>
                              <p:par>
                                <p:cTn id="71" presetID="22" presetClass="entr" presetSubtype="1"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up)">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26" grpId="0"/>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0341D-8B39-4B4B-83DB-B040915CEC5C}"/>
              </a:ext>
            </a:extLst>
          </p:cNvPr>
          <p:cNvSpPr>
            <a:spLocks noGrp="1"/>
          </p:cNvSpPr>
          <p:nvPr>
            <p:ph type="title"/>
          </p:nvPr>
        </p:nvSpPr>
        <p:spPr/>
        <p:txBody>
          <a:bodyPr>
            <a:normAutofit/>
          </a:bodyPr>
          <a:lstStyle/>
          <a:p>
            <a:r>
              <a:rPr lang="en-US" dirty="0"/>
              <a:t>Serverless Benefits</a:t>
            </a:r>
          </a:p>
        </p:txBody>
      </p:sp>
      <p:sp>
        <p:nvSpPr>
          <p:cNvPr id="3" name="Rectangle: Rounded Corners 2">
            <a:extLst>
              <a:ext uri="{FF2B5EF4-FFF2-40B4-BE49-F238E27FC236}">
                <a16:creationId xmlns:a16="http://schemas.microsoft.com/office/drawing/2014/main" id="{DF6F66D5-E742-4FFA-B1BD-4F5F5DBC8307}"/>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4" name="Rectangle: Rounded Corners 3">
            <a:extLst>
              <a:ext uri="{FF2B5EF4-FFF2-40B4-BE49-F238E27FC236}">
                <a16:creationId xmlns:a16="http://schemas.microsoft.com/office/drawing/2014/main" id="{CCB1FA08-29F6-4170-A763-825B8B87F130}"/>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5" name="Rectangle: Rounded Corners 4">
            <a:extLst>
              <a:ext uri="{FF2B5EF4-FFF2-40B4-BE49-F238E27FC236}">
                <a16:creationId xmlns:a16="http://schemas.microsoft.com/office/drawing/2014/main" id="{3A65E862-99AF-457C-AF38-2A6F64577946}"/>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6" name="Rectangle: Rounded Corners 5">
            <a:extLst>
              <a:ext uri="{FF2B5EF4-FFF2-40B4-BE49-F238E27FC236}">
                <a16:creationId xmlns:a16="http://schemas.microsoft.com/office/drawing/2014/main" id="{5FD3C09D-10BB-45D2-9AB8-16A799150C8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7" name="Rectangle: Rounded Corners 6">
            <a:extLst>
              <a:ext uri="{FF2B5EF4-FFF2-40B4-BE49-F238E27FC236}">
                <a16:creationId xmlns:a16="http://schemas.microsoft.com/office/drawing/2014/main" id="{3841AFCE-BCEA-48AC-B525-C25366DDD702}"/>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8" name="Rectangle: Rounded Corners 7">
            <a:extLst>
              <a:ext uri="{FF2B5EF4-FFF2-40B4-BE49-F238E27FC236}">
                <a16:creationId xmlns:a16="http://schemas.microsoft.com/office/drawing/2014/main" id="{26F11253-2028-4CA4-954E-52CE5BABAE85}"/>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256817652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504 " pathEditMode="relative" rAng="0" ptsTypes="AA">
                                      <p:cBhvr>
                                        <p:cTn id="6" dur="1000" fill="hold"/>
                                        <p:tgtEl>
                                          <p:spTgt spid="5"/>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0 2.96296E-6 L -0.15365 0.06504 " pathEditMode="relative" rAng="0" ptsTypes="AA">
                                      <p:cBhvr>
                                        <p:cTn id="8" dur="1000" fill="hold"/>
                                        <p:tgtEl>
                                          <p:spTgt spid="4"/>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2BC45-EDB6-4DD5-B918-B894568E8A55}"/>
              </a:ext>
            </a:extLst>
          </p:cNvPr>
          <p:cNvSpPr>
            <a:spLocks noGrp="1"/>
          </p:cNvSpPr>
          <p:nvPr>
            <p:ph type="title"/>
          </p:nvPr>
        </p:nvSpPr>
        <p:spPr/>
        <p:txBody>
          <a:bodyPr>
            <a:normAutofit/>
          </a:bodyPr>
          <a:lstStyle/>
          <a:p>
            <a:r>
              <a:rPr lang="en-US" dirty="0"/>
              <a:t>Serverless Benefits</a:t>
            </a:r>
          </a:p>
        </p:txBody>
      </p:sp>
      <p:sp>
        <p:nvSpPr>
          <p:cNvPr id="3" name="Rectangle: Rounded Corners 2">
            <a:extLst>
              <a:ext uri="{FF2B5EF4-FFF2-40B4-BE49-F238E27FC236}">
                <a16:creationId xmlns:a16="http://schemas.microsoft.com/office/drawing/2014/main" id="{FE2A4D1C-6F6D-446F-B46E-F48BE1C725D5}"/>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31ACB10E-B07D-4AB2-8BB1-E3FB58972349}"/>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459196AB-CB9B-4544-88AD-30E51327A9A7}"/>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6" name="Rectangle: Rounded Corners 5">
            <a:extLst>
              <a:ext uri="{FF2B5EF4-FFF2-40B4-BE49-F238E27FC236}">
                <a16:creationId xmlns:a16="http://schemas.microsoft.com/office/drawing/2014/main" id="{4F290ECE-9CAE-471F-8189-826B0629C094}"/>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a:t>
            </a:r>
            <a:r>
              <a:rPr lang="en-US" sz="2800" dirty="0" err="1">
                <a:latin typeface="Kamerik205 8" panose="020B0803030600020004" pitchFamily="34" charset="0"/>
              </a:rPr>
              <a:t>TUrnaround</a:t>
            </a:r>
            <a:endParaRPr lang="en-US" sz="2800" dirty="0">
              <a:latin typeface="Kamerik205 8" panose="020B0803030600020004" pitchFamily="34" charset="0"/>
            </a:endParaRPr>
          </a:p>
        </p:txBody>
      </p:sp>
      <p:sp>
        <p:nvSpPr>
          <p:cNvPr id="7" name="Rectangle: Rounded Corners 6">
            <a:extLst>
              <a:ext uri="{FF2B5EF4-FFF2-40B4-BE49-F238E27FC236}">
                <a16:creationId xmlns:a16="http://schemas.microsoft.com/office/drawing/2014/main" id="{7E3D4A32-3FEB-4CA1-868A-A69078FA73DC}"/>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Tree>
    <p:extLst>
      <p:ext uri="{BB962C8B-B14F-4D97-AF65-F5344CB8AC3E}">
        <p14:creationId xmlns:p14="http://schemas.microsoft.com/office/powerpoint/2010/main" val="2282913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38D9-A346-432D-BA48-11B79297A659}"/>
              </a:ext>
            </a:extLst>
          </p:cNvPr>
          <p:cNvSpPr>
            <a:spLocks noGrp="1"/>
          </p:cNvSpPr>
          <p:nvPr>
            <p:ph type="title"/>
          </p:nvPr>
        </p:nvSpPr>
        <p:spPr/>
        <p:txBody>
          <a:bodyPr>
            <a:normAutofit/>
          </a:bodyPr>
          <a:lstStyle/>
          <a:p>
            <a:r>
              <a:rPr lang="en-US" dirty="0"/>
              <a:t>Serverless Benefits</a:t>
            </a:r>
          </a:p>
        </p:txBody>
      </p:sp>
      <p:sp>
        <p:nvSpPr>
          <p:cNvPr id="3" name="Rectangle: Rounded Corners 2">
            <a:extLst>
              <a:ext uri="{FF2B5EF4-FFF2-40B4-BE49-F238E27FC236}">
                <a16:creationId xmlns:a16="http://schemas.microsoft.com/office/drawing/2014/main" id="{2001B523-F466-4857-8352-5C50D34C78B0}"/>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6752B8EB-5C90-4FA6-9718-0DCEBEFAB16F}"/>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6CD2C4AE-C601-46F1-9390-B42ADA148327}"/>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6" name="Rectangle: Rounded Corners 5">
            <a:extLst>
              <a:ext uri="{FF2B5EF4-FFF2-40B4-BE49-F238E27FC236}">
                <a16:creationId xmlns:a16="http://schemas.microsoft.com/office/drawing/2014/main" id="{E05502B2-A3EF-4BF4-88FA-596007A09DCD}"/>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CA9CA96A-6C33-4C1A-BF85-CC6AB6320B7B}"/>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8" name="Rectangle: Rounded Corners 7">
            <a:extLst>
              <a:ext uri="{FF2B5EF4-FFF2-40B4-BE49-F238E27FC236}">
                <a16:creationId xmlns:a16="http://schemas.microsoft.com/office/drawing/2014/main" id="{DF24164C-0C27-4AA4-81E0-3907D48416BB}"/>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9" name="Rectangle: Rounded Corners 8">
            <a:extLst>
              <a:ext uri="{FF2B5EF4-FFF2-40B4-BE49-F238E27FC236}">
                <a16:creationId xmlns:a16="http://schemas.microsoft.com/office/drawing/2014/main" id="{824650D8-D609-4F1E-AE48-3121F31C52AD}"/>
              </a:ext>
            </a:extLst>
          </p:cNvPr>
          <p:cNvSpPr/>
          <p:nvPr/>
        </p:nvSpPr>
        <p:spPr>
          <a:xfrm>
            <a:off x="4527628"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10" name="Rectangle: Rounded Corners 9">
            <a:extLst>
              <a:ext uri="{FF2B5EF4-FFF2-40B4-BE49-F238E27FC236}">
                <a16:creationId xmlns:a16="http://schemas.microsoft.com/office/drawing/2014/main" id="{EFD5C9E0-89DB-4315-8CAD-8A1946EEC950}"/>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11" name="Rectangle: Rounded Corners 10">
            <a:extLst>
              <a:ext uri="{FF2B5EF4-FFF2-40B4-BE49-F238E27FC236}">
                <a16:creationId xmlns:a16="http://schemas.microsoft.com/office/drawing/2014/main" id="{5CF92468-1F0B-4C8B-A97D-A035B2B25CEB}"/>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12" name="Rectangle: Rounded Corners 11">
            <a:extLst>
              <a:ext uri="{FF2B5EF4-FFF2-40B4-BE49-F238E27FC236}">
                <a16:creationId xmlns:a16="http://schemas.microsoft.com/office/drawing/2014/main" id="{AEEE7C00-30D6-4444-A5A9-3FF435BD8E32}"/>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376171759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342 " pathEditMode="relative" rAng="0" ptsTypes="AA">
                                      <p:cBhvr>
                                        <p:cTn id="6" dur="1000" fill="hold"/>
                                        <p:tgtEl>
                                          <p:spTgt spid="9"/>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8"/>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8" grpId="1" animBg="1"/>
      <p:bldP spid="9" grpId="0" animBg="1"/>
      <p:bldP spid="9" grpId="1"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2F38D-7442-4BD8-8E16-B0B8BDEA9618}"/>
              </a:ext>
            </a:extLst>
          </p:cNvPr>
          <p:cNvSpPr>
            <a:spLocks noGrp="1"/>
          </p:cNvSpPr>
          <p:nvPr>
            <p:ph type="title"/>
          </p:nvPr>
        </p:nvSpPr>
        <p:spPr/>
        <p:txBody>
          <a:bodyPr>
            <a:normAutofit/>
          </a:bodyPr>
          <a:lstStyle/>
          <a:p>
            <a:r>
              <a:rPr lang="en-US" dirty="0"/>
              <a:t>Serverless Benefits</a:t>
            </a:r>
          </a:p>
        </p:txBody>
      </p:sp>
      <p:sp>
        <p:nvSpPr>
          <p:cNvPr id="3" name="Rectangle: Rounded Corners 2">
            <a:extLst>
              <a:ext uri="{FF2B5EF4-FFF2-40B4-BE49-F238E27FC236}">
                <a16:creationId xmlns:a16="http://schemas.microsoft.com/office/drawing/2014/main" id="{B2C798FB-AE98-4B4F-B2A3-ADFEB823B9F1}"/>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E7E7B23D-F33B-4E2D-8FC7-5542023B93AB}"/>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852C63F1-A07B-4E3E-B61E-D423EE8D9B9A}"/>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6" name="Rectangle: Rounded Corners 5">
            <a:extLst>
              <a:ext uri="{FF2B5EF4-FFF2-40B4-BE49-F238E27FC236}">
                <a16:creationId xmlns:a16="http://schemas.microsoft.com/office/drawing/2014/main" id="{5F0C8EAE-28E8-4E1D-B8BB-D5A3F2FC9953}"/>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7" name="Rectangle: Rounded Corners 6">
            <a:extLst>
              <a:ext uri="{FF2B5EF4-FFF2-40B4-BE49-F238E27FC236}">
                <a16:creationId xmlns:a16="http://schemas.microsoft.com/office/drawing/2014/main" id="{026643F2-0459-4F00-937C-798317E74789}"/>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Code</a:t>
            </a:r>
          </a:p>
        </p:txBody>
      </p:sp>
    </p:spTree>
    <p:extLst>
      <p:ext uri="{BB962C8B-B14F-4D97-AF65-F5344CB8AC3E}">
        <p14:creationId xmlns:p14="http://schemas.microsoft.com/office/powerpoint/2010/main" val="2997982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CDC7-4F83-4572-9466-4129AF198318}"/>
              </a:ext>
            </a:extLst>
          </p:cNvPr>
          <p:cNvSpPr>
            <a:spLocks noGrp="1"/>
          </p:cNvSpPr>
          <p:nvPr>
            <p:ph type="title"/>
          </p:nvPr>
        </p:nvSpPr>
        <p:spPr/>
        <p:txBody>
          <a:bodyPr>
            <a:normAutofit/>
          </a:bodyPr>
          <a:lstStyle/>
          <a:p>
            <a:r>
              <a:rPr lang="en-US" dirty="0"/>
              <a:t>Disadvantages of Serverless</a:t>
            </a:r>
          </a:p>
        </p:txBody>
      </p:sp>
      <p:sp>
        <p:nvSpPr>
          <p:cNvPr id="3" name="Rectangle: Rounded Corners 2">
            <a:extLst>
              <a:ext uri="{FF2B5EF4-FFF2-40B4-BE49-F238E27FC236}">
                <a16:creationId xmlns:a16="http://schemas.microsoft.com/office/drawing/2014/main" id="{3A3F4FB8-006D-496C-8758-314532CF132B}"/>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613546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A927B-BC89-4327-A43B-009DA9B143EE}"/>
              </a:ext>
            </a:extLst>
          </p:cNvPr>
          <p:cNvSpPr>
            <a:spLocks noGrp="1"/>
          </p:cNvSpPr>
          <p:nvPr>
            <p:ph type="title"/>
          </p:nvPr>
        </p:nvSpPr>
        <p:spPr/>
        <p:txBody>
          <a:bodyPr>
            <a:normAutofit/>
          </a:bodyPr>
          <a:lstStyle/>
          <a:p>
            <a:r>
              <a:rPr lang="en-US" dirty="0"/>
              <a:t>Disadvantages of Serverless</a:t>
            </a:r>
          </a:p>
        </p:txBody>
      </p:sp>
      <p:sp>
        <p:nvSpPr>
          <p:cNvPr id="3" name="Rectangle: Rounded Corners 2">
            <a:extLst>
              <a:ext uri="{FF2B5EF4-FFF2-40B4-BE49-F238E27FC236}">
                <a16:creationId xmlns:a16="http://schemas.microsoft.com/office/drawing/2014/main" id="{9BBC4E6E-7545-4896-89AA-56CFA6E5DA68}"/>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4" name="Rectangle: Rounded Corners 3">
            <a:extLst>
              <a:ext uri="{FF2B5EF4-FFF2-40B4-BE49-F238E27FC236}">
                <a16:creationId xmlns:a16="http://schemas.microsoft.com/office/drawing/2014/main" id="{1D4C4DE4-9C84-4D94-B196-8CBFF0B7DD74}"/>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5" name="Rectangle: Rounded Corners 4">
            <a:extLst>
              <a:ext uri="{FF2B5EF4-FFF2-40B4-BE49-F238E27FC236}">
                <a16:creationId xmlns:a16="http://schemas.microsoft.com/office/drawing/2014/main" id="{8AA98118-7C98-4C7D-8DA0-86899F0293ED}"/>
              </a:ext>
            </a:extLst>
          </p:cNvPr>
          <p:cNvSpPr/>
          <p:nvPr/>
        </p:nvSpPr>
        <p:spPr>
          <a:xfrm>
            <a:off x="4527629" y="334506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153234925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3 " pathEditMode="relative" rAng="0" ptsTypes="AA">
                                      <p:cBhvr>
                                        <p:cTn id="6" dur="1000" fill="hold"/>
                                        <p:tgtEl>
                                          <p:spTgt spid="5"/>
                                        </p:tgtEl>
                                        <p:attrNameLst>
                                          <p:attrName>ppt_x</p:attrName>
                                          <p:attrName>ppt_y</p:attrName>
                                        </p:attrNameLst>
                                      </p:cBhvr>
                                      <p:rCtr x="-14036" y="-10417"/>
                                    </p:animMotion>
                                  </p:childTnLst>
                                </p:cTn>
                              </p:par>
                              <p:par>
                                <p:cTn id="7" presetID="42" presetClass="path" presetSubtype="0" accel="50000" decel="50000" fill="hold" grpId="1" nodeType="withEffect">
                                  <p:stCondLst>
                                    <p:cond delay="0"/>
                                  </p:stCondLst>
                                  <p:childTnLst>
                                    <p:animMotion origin="layout" path="M 0 2.96296E-6 L -0.28164 -0.20672 " pathEditMode="relative" rAng="0" ptsTypes="AA">
                                      <p:cBhvr>
                                        <p:cTn id="8" dur="1000" fill="hold"/>
                                        <p:tgtEl>
                                          <p:spTgt spid="4"/>
                                        </p:tgtEl>
                                        <p:attrNameLst>
                                          <p:attrName>ppt_x</p:attrName>
                                          <p:attrName>ppt_y</p:attrName>
                                        </p:attrNameLst>
                                      </p:cBhvr>
                                      <p:rCtr x="-14089" y="-10347"/>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4C7E0-A3E8-4B25-A3D8-E9F99B3D10C2}"/>
              </a:ext>
            </a:extLst>
          </p:cNvPr>
          <p:cNvSpPr>
            <a:spLocks noGrp="1"/>
          </p:cNvSpPr>
          <p:nvPr>
            <p:ph type="title"/>
          </p:nvPr>
        </p:nvSpPr>
        <p:spPr/>
        <p:txBody>
          <a:bodyPr>
            <a:normAutofit/>
          </a:bodyPr>
          <a:lstStyle/>
          <a:p>
            <a:r>
              <a:rPr lang="en-US" dirty="0"/>
              <a:t>Disadvantages of Serverless</a:t>
            </a:r>
          </a:p>
        </p:txBody>
      </p:sp>
      <p:sp>
        <p:nvSpPr>
          <p:cNvPr id="3" name="Rectangle: Rounded Corners 2">
            <a:extLst>
              <a:ext uri="{FF2B5EF4-FFF2-40B4-BE49-F238E27FC236}">
                <a16:creationId xmlns:a16="http://schemas.microsoft.com/office/drawing/2014/main" id="{2E88DEB6-BA31-475D-84DE-C2FA3A1CAB86}"/>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EDBF20B0-A904-4140-AE94-D890734C5D68}"/>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Tree>
    <p:extLst>
      <p:ext uri="{BB962C8B-B14F-4D97-AF65-F5344CB8AC3E}">
        <p14:creationId xmlns:p14="http://schemas.microsoft.com/office/powerpoint/2010/main" val="2134156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FF842-ED8D-4CB7-AE7F-4EBCCE8222FD}"/>
              </a:ext>
            </a:extLst>
          </p:cNvPr>
          <p:cNvSpPr>
            <a:spLocks noGrp="1"/>
          </p:cNvSpPr>
          <p:nvPr>
            <p:ph type="title"/>
          </p:nvPr>
        </p:nvSpPr>
        <p:spPr/>
        <p:txBody>
          <a:bodyPr>
            <a:normAutofit/>
          </a:bodyPr>
          <a:lstStyle/>
          <a:p>
            <a:r>
              <a:rPr lang="en-US" dirty="0"/>
              <a:t>Disadvantages of </a:t>
            </a:r>
            <a:r>
              <a:rPr lang="en-US" dirty="0" err="1"/>
              <a:t>Severless</a:t>
            </a:r>
            <a:endParaRPr lang="en-US" dirty="0"/>
          </a:p>
        </p:txBody>
      </p:sp>
      <p:sp>
        <p:nvSpPr>
          <p:cNvPr id="3" name="Rectangle: Rounded Corners 2">
            <a:extLst>
              <a:ext uri="{FF2B5EF4-FFF2-40B4-BE49-F238E27FC236}">
                <a16:creationId xmlns:a16="http://schemas.microsoft.com/office/drawing/2014/main" id="{F6371D2F-C294-438D-9D44-CFBE01FB9BE4}"/>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4" name="Rectangle: Rounded Corners 3">
            <a:extLst>
              <a:ext uri="{FF2B5EF4-FFF2-40B4-BE49-F238E27FC236}">
                <a16:creationId xmlns:a16="http://schemas.microsoft.com/office/drawing/2014/main" id="{D8917A7F-AD57-4309-B47A-78B520F40155}"/>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9F35AAF6-22DB-4BB7-9F39-CB17F8323EA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6" name="Rectangle: Rounded Corners 5">
            <a:extLst>
              <a:ext uri="{FF2B5EF4-FFF2-40B4-BE49-F238E27FC236}">
                <a16:creationId xmlns:a16="http://schemas.microsoft.com/office/drawing/2014/main" id="{9949FCBB-7BDC-4621-926B-F90486F85626}"/>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35092979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 -0.21389 " pathEditMode="relative" rAng="0" ptsTypes="AA">
                                      <p:cBhvr>
                                        <p:cTn id="6" dur="1000" fill="hold"/>
                                        <p:tgtEl>
                                          <p:spTgt spid="5"/>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4"/>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5815-9540-4253-B88D-D6E3E9019286}"/>
              </a:ext>
            </a:extLst>
          </p:cNvPr>
          <p:cNvSpPr>
            <a:spLocks noGrp="1"/>
          </p:cNvSpPr>
          <p:nvPr>
            <p:ph type="title"/>
          </p:nvPr>
        </p:nvSpPr>
        <p:spPr/>
        <p:txBody>
          <a:bodyPr>
            <a:normAutofit/>
          </a:bodyPr>
          <a:lstStyle/>
          <a:p>
            <a:r>
              <a:rPr lang="en-US" dirty="0"/>
              <a:t>Disadvantages of Serverless</a:t>
            </a:r>
          </a:p>
        </p:txBody>
      </p:sp>
      <p:sp>
        <p:nvSpPr>
          <p:cNvPr id="3" name="Rectangle: Rounded Corners 2">
            <a:extLst>
              <a:ext uri="{FF2B5EF4-FFF2-40B4-BE49-F238E27FC236}">
                <a16:creationId xmlns:a16="http://schemas.microsoft.com/office/drawing/2014/main" id="{C08A7BDC-8C08-4BC5-B3F6-489C0D3BB953}"/>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 –Running Processes</a:t>
            </a:r>
          </a:p>
        </p:txBody>
      </p:sp>
      <p:sp>
        <p:nvSpPr>
          <p:cNvPr id="4" name="Rectangle: Rounded Corners 3">
            <a:extLst>
              <a:ext uri="{FF2B5EF4-FFF2-40B4-BE49-F238E27FC236}">
                <a16:creationId xmlns:a16="http://schemas.microsoft.com/office/drawing/2014/main" id="{77EB7DA8-447D-4191-AA35-61ACCA17E1EE}"/>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5" name="Rectangle: Rounded Corners 4">
            <a:extLst>
              <a:ext uri="{FF2B5EF4-FFF2-40B4-BE49-F238E27FC236}">
                <a16:creationId xmlns:a16="http://schemas.microsoft.com/office/drawing/2014/main" id="{E329EE1A-8614-4672-B64F-81E3C270727E}"/>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Tree>
    <p:extLst>
      <p:ext uri="{BB962C8B-B14F-4D97-AF65-F5344CB8AC3E}">
        <p14:creationId xmlns:p14="http://schemas.microsoft.com/office/powerpoint/2010/main" val="9422614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028E6-975C-469B-8B5A-E28D2B000644}"/>
              </a:ext>
            </a:extLst>
          </p:cNvPr>
          <p:cNvSpPr>
            <a:spLocks noGrp="1"/>
          </p:cNvSpPr>
          <p:nvPr>
            <p:ph type="title"/>
          </p:nvPr>
        </p:nvSpPr>
        <p:spPr/>
        <p:txBody>
          <a:bodyPr>
            <a:normAutofit/>
          </a:bodyPr>
          <a:lstStyle/>
          <a:p>
            <a:r>
              <a:rPr lang="en-US" dirty="0"/>
              <a:t>Disadvantages of Serverless</a:t>
            </a:r>
          </a:p>
        </p:txBody>
      </p:sp>
      <p:sp>
        <p:nvSpPr>
          <p:cNvPr id="3" name="Rectangle: Rounded Corners 2">
            <a:extLst>
              <a:ext uri="{FF2B5EF4-FFF2-40B4-BE49-F238E27FC236}">
                <a16:creationId xmlns:a16="http://schemas.microsoft.com/office/drawing/2014/main" id="{4FB70450-D148-40E4-87D3-3BA6931EC934}"/>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4" name="Rectangle: Rounded Corners 3">
            <a:extLst>
              <a:ext uri="{FF2B5EF4-FFF2-40B4-BE49-F238E27FC236}">
                <a16:creationId xmlns:a16="http://schemas.microsoft.com/office/drawing/2014/main" id="{3718C74A-748E-435A-8ACB-7D7DD8AD88E9}"/>
              </a:ext>
            </a:extLst>
          </p:cNvPr>
          <p:cNvSpPr/>
          <p:nvPr/>
        </p:nvSpPr>
        <p:spPr>
          <a:xfrm>
            <a:off x="4527629" y="33353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5" name="Rectangle: Rounded Corners 4">
            <a:extLst>
              <a:ext uri="{FF2B5EF4-FFF2-40B4-BE49-F238E27FC236}">
                <a16:creationId xmlns:a16="http://schemas.microsoft.com/office/drawing/2014/main" id="{44F88387-7A68-4EF4-9580-7208380BB604}"/>
              </a:ext>
            </a:extLst>
          </p:cNvPr>
          <p:cNvSpPr/>
          <p:nvPr/>
        </p:nvSpPr>
        <p:spPr>
          <a:xfrm>
            <a:off x="4527629" y="3343233"/>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6" name="Rectangle: Rounded Corners 5">
            <a:extLst>
              <a:ext uri="{FF2B5EF4-FFF2-40B4-BE49-F238E27FC236}">
                <a16:creationId xmlns:a16="http://schemas.microsoft.com/office/drawing/2014/main" id="{6A884EA9-36B9-46FE-B659-57F48D03424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7" name="Rectangle: Rounded Corners 6">
            <a:extLst>
              <a:ext uri="{FF2B5EF4-FFF2-40B4-BE49-F238E27FC236}">
                <a16:creationId xmlns:a16="http://schemas.microsoft.com/office/drawing/2014/main" id="{2561E525-969F-4DE2-A55A-46F8C0356E27}"/>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159257615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48148E-6 L 0.28138 -0.21157 " pathEditMode="relative" rAng="0" ptsTypes="AA">
                                      <p:cBhvr>
                                        <p:cTn id="6" dur="1000" fill="hold"/>
                                        <p:tgtEl>
                                          <p:spTgt spid="5"/>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4.07407E-6 L 0.2832 -0.21342 " pathEditMode="relative" rAng="0" ptsTypes="AA">
                                      <p:cBhvr>
                                        <p:cTn id="8" dur="1000" fill="hold"/>
                                        <p:tgtEl>
                                          <p:spTgt spid="4"/>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E2D9A-1E81-458A-9210-2133BF03ABF8}"/>
              </a:ext>
            </a:extLst>
          </p:cNvPr>
          <p:cNvSpPr>
            <a:spLocks noGrp="1"/>
          </p:cNvSpPr>
          <p:nvPr>
            <p:ph type="title"/>
          </p:nvPr>
        </p:nvSpPr>
        <p:spPr/>
        <p:txBody>
          <a:bodyPr>
            <a:normAutofit/>
          </a:bodyPr>
          <a:lstStyle/>
          <a:p>
            <a:r>
              <a:rPr lang="en-US" dirty="0"/>
              <a:t>What are microservices?</a:t>
            </a:r>
          </a:p>
        </p:txBody>
      </p:sp>
      <p:grpSp>
        <p:nvGrpSpPr>
          <p:cNvPr id="3" name="Group 2">
            <a:extLst>
              <a:ext uri="{FF2B5EF4-FFF2-40B4-BE49-F238E27FC236}">
                <a16:creationId xmlns:a16="http://schemas.microsoft.com/office/drawing/2014/main" id="{7E72B759-F456-4C4F-A718-A9A71D9B2BA2}"/>
              </a:ext>
            </a:extLst>
          </p:cNvPr>
          <p:cNvGrpSpPr/>
          <p:nvPr/>
        </p:nvGrpSpPr>
        <p:grpSpPr>
          <a:xfrm>
            <a:off x="710120" y="2334638"/>
            <a:ext cx="2675106" cy="3272344"/>
            <a:chOff x="710120" y="2334638"/>
            <a:chExt cx="2675106" cy="3272344"/>
          </a:xfrm>
        </p:grpSpPr>
        <p:sp>
          <p:nvSpPr>
            <p:cNvPr id="4" name="Rectangle: Rounded Corners 3">
              <a:extLst>
                <a:ext uri="{FF2B5EF4-FFF2-40B4-BE49-F238E27FC236}">
                  <a16:creationId xmlns:a16="http://schemas.microsoft.com/office/drawing/2014/main" id="{AC92FA0A-6B9C-41A5-BB52-FE280E2FFAC6}"/>
                </a:ext>
              </a:extLst>
            </p:cNvPr>
            <p:cNvSpPr/>
            <p:nvPr/>
          </p:nvSpPr>
          <p:spPr>
            <a:xfrm>
              <a:off x="710120" y="2334638"/>
              <a:ext cx="2675106"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5" name="Rectangle: Rounded Corners 4">
              <a:extLst>
                <a:ext uri="{FF2B5EF4-FFF2-40B4-BE49-F238E27FC236}">
                  <a16:creationId xmlns:a16="http://schemas.microsoft.com/office/drawing/2014/main" id="{9AC400A7-C8A4-48FB-90A6-2DEF3877181F}"/>
                </a:ext>
              </a:extLst>
            </p:cNvPr>
            <p:cNvSpPr/>
            <p:nvPr/>
          </p:nvSpPr>
          <p:spPr>
            <a:xfrm>
              <a:off x="710120" y="3533065"/>
              <a:ext cx="2675106" cy="8754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Business Logic</a:t>
              </a:r>
            </a:p>
          </p:txBody>
        </p:sp>
        <p:sp>
          <p:nvSpPr>
            <p:cNvPr id="6" name="Rectangle: Rounded Corners 5">
              <a:extLst>
                <a:ext uri="{FF2B5EF4-FFF2-40B4-BE49-F238E27FC236}">
                  <a16:creationId xmlns:a16="http://schemas.microsoft.com/office/drawing/2014/main" id="{F2127A4E-0951-4A3F-9026-7DC68C9B83C2}"/>
                </a:ext>
              </a:extLst>
            </p:cNvPr>
            <p:cNvSpPr/>
            <p:nvPr/>
          </p:nvSpPr>
          <p:spPr>
            <a:xfrm>
              <a:off x="710120" y="4731492"/>
              <a:ext cx="2675106"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 Database</a:t>
              </a:r>
            </a:p>
          </p:txBody>
        </p:sp>
        <p:cxnSp>
          <p:nvCxnSpPr>
            <p:cNvPr id="7" name="Straight Arrow Connector 6">
              <a:extLst>
                <a:ext uri="{FF2B5EF4-FFF2-40B4-BE49-F238E27FC236}">
                  <a16:creationId xmlns:a16="http://schemas.microsoft.com/office/drawing/2014/main" id="{FB348EB5-9AA8-4FEA-A316-CFA1E7CFE690}"/>
                </a:ext>
              </a:extLst>
            </p:cNvPr>
            <p:cNvCxnSpPr>
              <a:stCxn id="4" idx="2"/>
              <a:endCxn id="5" idx="0"/>
            </p:cNvCxnSpPr>
            <p:nvPr/>
          </p:nvCxnSpPr>
          <p:spPr>
            <a:xfrm>
              <a:off x="2047673" y="3210128"/>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0F5BF8A-088E-48BA-AC2E-8FBA576C2BAA}"/>
                </a:ext>
              </a:extLst>
            </p:cNvPr>
            <p:cNvCxnSpPr>
              <a:stCxn id="5" idx="2"/>
              <a:endCxn id="6" idx="0"/>
            </p:cNvCxnSpPr>
            <p:nvPr/>
          </p:nvCxnSpPr>
          <p:spPr>
            <a:xfrm>
              <a:off x="2047673" y="4408555"/>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 name="Rectangle: Rounded Corners 8">
            <a:extLst>
              <a:ext uri="{FF2B5EF4-FFF2-40B4-BE49-F238E27FC236}">
                <a16:creationId xmlns:a16="http://schemas.microsoft.com/office/drawing/2014/main" id="{FB0D74E6-4AE3-42EB-94BE-EDFCA5E60E40}"/>
              </a:ext>
            </a:extLst>
          </p:cNvPr>
          <p:cNvSpPr/>
          <p:nvPr/>
        </p:nvSpPr>
        <p:spPr>
          <a:xfrm>
            <a:off x="4578485" y="2344366"/>
            <a:ext cx="6977971"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10" name="Rectangle: Rounded Corners 9">
            <a:extLst>
              <a:ext uri="{FF2B5EF4-FFF2-40B4-BE49-F238E27FC236}">
                <a16:creationId xmlns:a16="http://schemas.microsoft.com/office/drawing/2014/main" id="{F32024C2-518F-4E14-8910-64697E846E2A}"/>
              </a:ext>
            </a:extLst>
          </p:cNvPr>
          <p:cNvSpPr/>
          <p:nvPr/>
        </p:nvSpPr>
        <p:spPr>
          <a:xfrm>
            <a:off x="4578485"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1" name="Rectangle: Rounded Corners 10">
            <a:extLst>
              <a:ext uri="{FF2B5EF4-FFF2-40B4-BE49-F238E27FC236}">
                <a16:creationId xmlns:a16="http://schemas.microsoft.com/office/drawing/2014/main" id="{E21204F9-884A-45B1-9068-7443187AA269}"/>
              </a:ext>
            </a:extLst>
          </p:cNvPr>
          <p:cNvSpPr/>
          <p:nvPr/>
        </p:nvSpPr>
        <p:spPr>
          <a:xfrm>
            <a:off x="6355404"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2" name="Rectangle: Rounded Corners 11">
            <a:extLst>
              <a:ext uri="{FF2B5EF4-FFF2-40B4-BE49-F238E27FC236}">
                <a16:creationId xmlns:a16="http://schemas.microsoft.com/office/drawing/2014/main" id="{28558695-D885-42F9-813D-9E98DD42C095}"/>
              </a:ext>
            </a:extLst>
          </p:cNvPr>
          <p:cNvSpPr/>
          <p:nvPr/>
        </p:nvSpPr>
        <p:spPr>
          <a:xfrm>
            <a:off x="8132323"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3" name="Rectangle: Rounded Corners 12">
            <a:extLst>
              <a:ext uri="{FF2B5EF4-FFF2-40B4-BE49-F238E27FC236}">
                <a16:creationId xmlns:a16="http://schemas.microsoft.com/office/drawing/2014/main" id="{B0EEA7A6-5B70-4603-9F21-FC5AB53EDE57}"/>
              </a:ext>
            </a:extLst>
          </p:cNvPr>
          <p:cNvSpPr/>
          <p:nvPr/>
        </p:nvSpPr>
        <p:spPr>
          <a:xfrm>
            <a:off x="9909242"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4" name="Rectangle: Rounded Corners 13">
            <a:extLst>
              <a:ext uri="{FF2B5EF4-FFF2-40B4-BE49-F238E27FC236}">
                <a16:creationId xmlns:a16="http://schemas.microsoft.com/office/drawing/2014/main" id="{8F174C59-7EBF-4BF2-B408-91186EE5C7D2}"/>
              </a:ext>
            </a:extLst>
          </p:cNvPr>
          <p:cNvSpPr/>
          <p:nvPr/>
        </p:nvSpPr>
        <p:spPr>
          <a:xfrm>
            <a:off x="4578485"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5" name="Rectangle: Rounded Corners 14">
            <a:extLst>
              <a:ext uri="{FF2B5EF4-FFF2-40B4-BE49-F238E27FC236}">
                <a16:creationId xmlns:a16="http://schemas.microsoft.com/office/drawing/2014/main" id="{27263C59-D333-4CBE-BFD9-E0DB4E5C7A0A}"/>
              </a:ext>
            </a:extLst>
          </p:cNvPr>
          <p:cNvSpPr/>
          <p:nvPr/>
        </p:nvSpPr>
        <p:spPr>
          <a:xfrm>
            <a:off x="6355404" y="47353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6" name="Rectangle: Rounded Corners 15">
            <a:extLst>
              <a:ext uri="{FF2B5EF4-FFF2-40B4-BE49-F238E27FC236}">
                <a16:creationId xmlns:a16="http://schemas.microsoft.com/office/drawing/2014/main" id="{4F08FC0A-E65E-41A0-B151-3AD2BE9C34AF}"/>
              </a:ext>
            </a:extLst>
          </p:cNvPr>
          <p:cNvSpPr/>
          <p:nvPr/>
        </p:nvSpPr>
        <p:spPr>
          <a:xfrm>
            <a:off x="8132326"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7" name="Rectangle: Rounded Corners 16">
            <a:extLst>
              <a:ext uri="{FF2B5EF4-FFF2-40B4-BE49-F238E27FC236}">
                <a16:creationId xmlns:a16="http://schemas.microsoft.com/office/drawing/2014/main" id="{2BABD8B2-4419-4265-9E58-DC3B24EA8388}"/>
              </a:ext>
            </a:extLst>
          </p:cNvPr>
          <p:cNvSpPr/>
          <p:nvPr/>
        </p:nvSpPr>
        <p:spPr>
          <a:xfrm>
            <a:off x="9909248" y="47276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cxnSp>
        <p:nvCxnSpPr>
          <p:cNvPr id="18" name="Straight Arrow Connector 17">
            <a:extLst>
              <a:ext uri="{FF2B5EF4-FFF2-40B4-BE49-F238E27FC236}">
                <a16:creationId xmlns:a16="http://schemas.microsoft.com/office/drawing/2014/main" id="{C74EDF29-8538-4D31-967B-0233FC735155}"/>
              </a:ext>
            </a:extLst>
          </p:cNvPr>
          <p:cNvCxnSpPr>
            <a:cxnSpLocks/>
            <a:endCxn id="10" idx="0"/>
          </p:cNvCxnSpPr>
          <p:nvPr/>
        </p:nvCxnSpPr>
        <p:spPr>
          <a:xfrm>
            <a:off x="5402091" y="3210127"/>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5BA4464-B720-4C9E-9E3F-3A07B89CE876}"/>
              </a:ext>
            </a:extLst>
          </p:cNvPr>
          <p:cNvCxnSpPr>
            <a:cxnSpLocks/>
          </p:cNvCxnSpPr>
          <p:nvPr/>
        </p:nvCxnSpPr>
        <p:spPr>
          <a:xfrm>
            <a:off x="7179008" y="320627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526D816-59FA-4AFA-87FC-F685B1BB053E}"/>
              </a:ext>
            </a:extLst>
          </p:cNvPr>
          <p:cNvCxnSpPr>
            <a:cxnSpLocks/>
          </p:cNvCxnSpPr>
          <p:nvPr/>
        </p:nvCxnSpPr>
        <p:spPr>
          <a:xfrm>
            <a:off x="8955925" y="320242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CD6C59-D7C5-49BF-95F5-3C9ECF9E4251}"/>
              </a:ext>
            </a:extLst>
          </p:cNvPr>
          <p:cNvCxnSpPr>
            <a:cxnSpLocks/>
          </p:cNvCxnSpPr>
          <p:nvPr/>
        </p:nvCxnSpPr>
        <p:spPr>
          <a:xfrm>
            <a:off x="10732842" y="319858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0232FD-4958-4CD5-9722-D070406BD8CA}"/>
              </a:ext>
            </a:extLst>
          </p:cNvPr>
          <p:cNvCxnSpPr>
            <a:cxnSpLocks/>
          </p:cNvCxnSpPr>
          <p:nvPr/>
        </p:nvCxnSpPr>
        <p:spPr>
          <a:xfrm>
            <a:off x="5429643" y="4249011"/>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FCFB0F-AFC2-4704-B2DB-5BD7C34352F4}"/>
              </a:ext>
            </a:extLst>
          </p:cNvPr>
          <p:cNvCxnSpPr>
            <a:cxnSpLocks/>
          </p:cNvCxnSpPr>
          <p:nvPr/>
        </p:nvCxnSpPr>
        <p:spPr>
          <a:xfrm>
            <a:off x="7179005" y="424901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FFF811-3843-449F-8464-71101F9CDD8C}"/>
              </a:ext>
            </a:extLst>
          </p:cNvPr>
          <p:cNvCxnSpPr>
            <a:cxnSpLocks/>
          </p:cNvCxnSpPr>
          <p:nvPr/>
        </p:nvCxnSpPr>
        <p:spPr>
          <a:xfrm>
            <a:off x="8928367" y="424900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E7E9E3F-42A3-4C47-A477-6B817703FEA8}"/>
              </a:ext>
            </a:extLst>
          </p:cNvPr>
          <p:cNvCxnSpPr>
            <a:cxnSpLocks/>
          </p:cNvCxnSpPr>
          <p:nvPr/>
        </p:nvCxnSpPr>
        <p:spPr>
          <a:xfrm>
            <a:off x="10677729" y="424900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DAE7285-F768-45FC-9F14-CECBCC19BA03}"/>
              </a:ext>
            </a:extLst>
          </p:cNvPr>
          <p:cNvSpPr txBox="1"/>
          <p:nvPr/>
        </p:nvSpPr>
        <p:spPr>
          <a:xfrm>
            <a:off x="547070" y="1714416"/>
            <a:ext cx="3001206" cy="369332"/>
          </a:xfrm>
          <a:prstGeom prst="rect">
            <a:avLst/>
          </a:prstGeom>
          <a:noFill/>
        </p:spPr>
        <p:txBody>
          <a:bodyPr wrap="none" rtlCol="0">
            <a:spAutoFit/>
          </a:bodyPr>
          <a:lstStyle/>
          <a:p>
            <a:r>
              <a:rPr lang="en-US" dirty="0">
                <a:latin typeface="Kamerik205 8" panose="020B0803030600020004" pitchFamily="34" charset="0"/>
              </a:rPr>
              <a:t>Monolithic Architecture</a:t>
            </a:r>
          </a:p>
        </p:txBody>
      </p:sp>
      <p:sp>
        <p:nvSpPr>
          <p:cNvPr id="27" name="TextBox 26">
            <a:extLst>
              <a:ext uri="{FF2B5EF4-FFF2-40B4-BE49-F238E27FC236}">
                <a16:creationId xmlns:a16="http://schemas.microsoft.com/office/drawing/2014/main" id="{008A2B89-73EF-4221-B01D-B403EA295F37}"/>
              </a:ext>
            </a:extLst>
          </p:cNvPr>
          <p:cNvSpPr txBox="1"/>
          <p:nvPr/>
        </p:nvSpPr>
        <p:spPr>
          <a:xfrm>
            <a:off x="6398835" y="1714416"/>
            <a:ext cx="3466975" cy="369332"/>
          </a:xfrm>
          <a:prstGeom prst="rect">
            <a:avLst/>
          </a:prstGeom>
          <a:noFill/>
        </p:spPr>
        <p:txBody>
          <a:bodyPr wrap="none" rtlCol="0">
            <a:spAutoFit/>
          </a:bodyPr>
          <a:lstStyle/>
          <a:p>
            <a:r>
              <a:rPr lang="en-US" dirty="0">
                <a:latin typeface="Kamerik205 8" panose="020B0803030600020004" pitchFamily="34" charset="0"/>
              </a:rPr>
              <a:t>Microservices Architecture</a:t>
            </a:r>
          </a:p>
        </p:txBody>
      </p:sp>
      <p:sp>
        <p:nvSpPr>
          <p:cNvPr id="28" name="Rectangle: Rounded Corners 27">
            <a:extLst>
              <a:ext uri="{FF2B5EF4-FFF2-40B4-BE49-F238E27FC236}">
                <a16:creationId xmlns:a16="http://schemas.microsoft.com/office/drawing/2014/main" id="{D7CC91F3-9771-49F2-ABA2-D4482E36E6B9}"/>
              </a:ext>
            </a:extLst>
          </p:cNvPr>
          <p:cNvSpPr/>
          <p:nvPr/>
        </p:nvSpPr>
        <p:spPr>
          <a:xfrm>
            <a:off x="4578485" y="4742418"/>
            <a:ext cx="6977971" cy="8716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a:t>
            </a:r>
          </a:p>
          <a:p>
            <a:pPr algn="ctr"/>
            <a:r>
              <a:rPr lang="en-US" dirty="0"/>
              <a:t>Database</a:t>
            </a:r>
          </a:p>
        </p:txBody>
      </p:sp>
    </p:spTree>
    <p:extLst>
      <p:ext uri="{BB962C8B-B14F-4D97-AF65-F5344CB8AC3E}">
        <p14:creationId xmlns:p14="http://schemas.microsoft.com/office/powerpoint/2010/main" val="168448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F44D5-CC47-4916-A90C-659726514A96}"/>
              </a:ext>
            </a:extLst>
          </p:cNvPr>
          <p:cNvSpPr>
            <a:spLocks noGrp="1"/>
          </p:cNvSpPr>
          <p:nvPr>
            <p:ph type="title"/>
          </p:nvPr>
        </p:nvSpPr>
        <p:spPr/>
        <p:txBody>
          <a:bodyPr>
            <a:normAutofit/>
          </a:bodyPr>
          <a:lstStyle/>
          <a:p>
            <a:r>
              <a:rPr lang="en-US" dirty="0"/>
              <a:t>Disadvantages of Serverless</a:t>
            </a:r>
          </a:p>
        </p:txBody>
      </p:sp>
      <p:sp>
        <p:nvSpPr>
          <p:cNvPr id="3" name="Rectangle: Rounded Corners 2">
            <a:extLst>
              <a:ext uri="{FF2B5EF4-FFF2-40B4-BE49-F238E27FC236}">
                <a16:creationId xmlns:a16="http://schemas.microsoft.com/office/drawing/2014/main" id="{4DF9B5AC-EF05-4CA6-94F9-969BCB912BC9}"/>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4" name="Rectangle: Rounded Corners 3">
            <a:extLst>
              <a:ext uri="{FF2B5EF4-FFF2-40B4-BE49-F238E27FC236}">
                <a16:creationId xmlns:a16="http://schemas.microsoft.com/office/drawing/2014/main" id="{74FB68AD-D2B1-46A0-8462-FC9497704FCB}"/>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5" name="Rectangle: Rounded Corners 4">
            <a:extLst>
              <a:ext uri="{FF2B5EF4-FFF2-40B4-BE49-F238E27FC236}">
                <a16:creationId xmlns:a16="http://schemas.microsoft.com/office/drawing/2014/main" id="{360A24EA-7406-4474-BE14-C0FC2654CC1E}"/>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6" name="Rectangle: Rounded Corners 5">
            <a:extLst>
              <a:ext uri="{FF2B5EF4-FFF2-40B4-BE49-F238E27FC236}">
                <a16:creationId xmlns:a16="http://schemas.microsoft.com/office/drawing/2014/main" id="{1DEFC802-65C6-4FD5-A570-4EBB2B38EA9F}"/>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2163903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6418-EE42-422E-AF5E-2E0145A4BF68}"/>
              </a:ext>
            </a:extLst>
          </p:cNvPr>
          <p:cNvSpPr>
            <a:spLocks noGrp="1"/>
          </p:cNvSpPr>
          <p:nvPr>
            <p:ph type="title"/>
          </p:nvPr>
        </p:nvSpPr>
        <p:spPr/>
        <p:txBody>
          <a:bodyPr>
            <a:normAutofit/>
          </a:bodyPr>
          <a:lstStyle/>
          <a:p>
            <a:r>
              <a:rPr lang="en-US" dirty="0"/>
              <a:t>Disadvantages of Serverless</a:t>
            </a:r>
          </a:p>
        </p:txBody>
      </p:sp>
      <p:sp>
        <p:nvSpPr>
          <p:cNvPr id="9" name="Rectangle: Rounded Corners 8">
            <a:extLst>
              <a:ext uri="{FF2B5EF4-FFF2-40B4-BE49-F238E27FC236}">
                <a16:creationId xmlns:a16="http://schemas.microsoft.com/office/drawing/2014/main" id="{2A199C82-A4ED-4612-9487-C7DB66B2619A}"/>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10" name="Rectangle: Rounded Corners 9">
            <a:extLst>
              <a:ext uri="{FF2B5EF4-FFF2-40B4-BE49-F238E27FC236}">
                <a16:creationId xmlns:a16="http://schemas.microsoft.com/office/drawing/2014/main" id="{BBCE5ED1-D450-4ACC-8387-49329CD9DDD5}"/>
              </a:ext>
            </a:extLst>
          </p:cNvPr>
          <p:cNvSpPr/>
          <p:nvPr/>
        </p:nvSpPr>
        <p:spPr>
          <a:xfrm>
            <a:off x="4527628"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11" name="Rectangle: Rounded Corners 10">
            <a:extLst>
              <a:ext uri="{FF2B5EF4-FFF2-40B4-BE49-F238E27FC236}">
                <a16:creationId xmlns:a16="http://schemas.microsoft.com/office/drawing/2014/main" id="{A341A61F-3779-44D1-AD53-7197F0304910}"/>
              </a:ext>
            </a:extLst>
          </p:cNvPr>
          <p:cNvSpPr/>
          <p:nvPr/>
        </p:nvSpPr>
        <p:spPr>
          <a:xfrm>
            <a:off x="4527629"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12" name="Rectangle: Rounded Corners 11">
            <a:extLst>
              <a:ext uri="{FF2B5EF4-FFF2-40B4-BE49-F238E27FC236}">
                <a16:creationId xmlns:a16="http://schemas.microsoft.com/office/drawing/2014/main" id="{070AC9A6-81ED-463B-802A-B630EA907BF1}"/>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13" name="Rectangle: Rounded Corners 12">
            <a:extLst>
              <a:ext uri="{FF2B5EF4-FFF2-40B4-BE49-F238E27FC236}">
                <a16:creationId xmlns:a16="http://schemas.microsoft.com/office/drawing/2014/main" id="{EE1CE97C-2B60-4605-9085-93992461969C}"/>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14" name="Rectangle: Rounded Corners 13">
            <a:extLst>
              <a:ext uri="{FF2B5EF4-FFF2-40B4-BE49-F238E27FC236}">
                <a16:creationId xmlns:a16="http://schemas.microsoft.com/office/drawing/2014/main" id="{CECFAF82-C967-49A8-A0B5-5DD9D367F2F3}"/>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258655386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504 " pathEditMode="relative" rAng="0" ptsTypes="AA">
                                      <p:cBhvr>
                                        <p:cTn id="6" dur="1000" fill="hold"/>
                                        <p:tgtEl>
                                          <p:spTgt spid="11"/>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0 2.96296E-6 L -0.15365 0.06504 " pathEditMode="relative" rAng="0" ptsTypes="AA">
                                      <p:cBhvr>
                                        <p:cTn id="8" dur="1000" fill="hold"/>
                                        <p:tgtEl>
                                          <p:spTgt spid="10"/>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11"/>
                                        </p:tgtEl>
                                      </p:cBhvr>
                                    </p:animEffect>
                                    <p:set>
                                      <p:cBhvr>
                                        <p:cTn id="11" dur="1" fill="hold">
                                          <p:stCondLst>
                                            <p:cond delay="499"/>
                                          </p:stCondLst>
                                        </p:cTn>
                                        <p:tgtEl>
                                          <p:spTgt spid="11"/>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animBg="1"/>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276CC-72E3-41DC-A3D6-01895ED52EC9}"/>
              </a:ext>
            </a:extLst>
          </p:cNvPr>
          <p:cNvSpPr>
            <a:spLocks noGrp="1"/>
          </p:cNvSpPr>
          <p:nvPr>
            <p:ph type="title"/>
          </p:nvPr>
        </p:nvSpPr>
        <p:spPr/>
        <p:txBody>
          <a:bodyPr>
            <a:normAutofit/>
          </a:bodyPr>
          <a:lstStyle/>
          <a:p>
            <a:r>
              <a:rPr lang="en-US" dirty="0"/>
              <a:t>Disadvantages of Serverless</a:t>
            </a:r>
          </a:p>
        </p:txBody>
      </p:sp>
      <p:sp>
        <p:nvSpPr>
          <p:cNvPr id="3" name="Rectangle: Rounded Corners 2">
            <a:extLst>
              <a:ext uri="{FF2B5EF4-FFF2-40B4-BE49-F238E27FC236}">
                <a16:creationId xmlns:a16="http://schemas.microsoft.com/office/drawing/2014/main" id="{106D9907-2184-4143-94E0-C81763075E45}"/>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D314CD82-8AA3-4098-91DA-37D284DC0D39}"/>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7BE97558-6935-4B44-8517-911CEAA1E069}"/>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6" name="Rectangle: Rounded Corners 5">
            <a:extLst>
              <a:ext uri="{FF2B5EF4-FFF2-40B4-BE49-F238E27FC236}">
                <a16:creationId xmlns:a16="http://schemas.microsoft.com/office/drawing/2014/main" id="{C24A3F3C-BA40-49A4-AC9D-FBC3DB881C46}"/>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7" name="Rectangle: Rounded Corners 6">
            <a:extLst>
              <a:ext uri="{FF2B5EF4-FFF2-40B4-BE49-F238E27FC236}">
                <a16:creationId xmlns:a16="http://schemas.microsoft.com/office/drawing/2014/main" id="{F5EE3E8C-3AE2-43CA-AD65-87CA1D2D978C}"/>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Tree>
    <p:extLst>
      <p:ext uri="{BB962C8B-B14F-4D97-AF65-F5344CB8AC3E}">
        <p14:creationId xmlns:p14="http://schemas.microsoft.com/office/powerpoint/2010/main" val="11830561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0A28B-FC21-4AA1-8EF8-08896731243F}"/>
              </a:ext>
            </a:extLst>
          </p:cNvPr>
          <p:cNvSpPr>
            <a:spLocks noGrp="1"/>
          </p:cNvSpPr>
          <p:nvPr>
            <p:ph type="title"/>
          </p:nvPr>
        </p:nvSpPr>
        <p:spPr/>
        <p:txBody>
          <a:bodyPr>
            <a:normAutofit/>
          </a:bodyPr>
          <a:lstStyle/>
          <a:p>
            <a:r>
              <a:rPr lang="en-US" dirty="0"/>
              <a:t>Disadvantages of Serverless</a:t>
            </a:r>
          </a:p>
        </p:txBody>
      </p:sp>
      <p:sp>
        <p:nvSpPr>
          <p:cNvPr id="3" name="Rectangle: Rounded Corners 2">
            <a:extLst>
              <a:ext uri="{FF2B5EF4-FFF2-40B4-BE49-F238E27FC236}">
                <a16:creationId xmlns:a16="http://schemas.microsoft.com/office/drawing/2014/main" id="{BA2EF4C8-5DC1-4D90-9D19-2650D4F877EF}"/>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A3C9CF17-9613-4788-90C3-69A2DDD7D27F}"/>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F78FEC08-8DC2-4D51-ABC1-68FDFA2307B9}"/>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6" name="Rectangle: Rounded Corners 5">
            <a:extLst>
              <a:ext uri="{FF2B5EF4-FFF2-40B4-BE49-F238E27FC236}">
                <a16:creationId xmlns:a16="http://schemas.microsoft.com/office/drawing/2014/main" id="{929E0C31-515D-41BC-B999-073AE9A21874}"/>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7" name="Rectangle: Rounded Corners 6">
            <a:extLst>
              <a:ext uri="{FF2B5EF4-FFF2-40B4-BE49-F238E27FC236}">
                <a16:creationId xmlns:a16="http://schemas.microsoft.com/office/drawing/2014/main" id="{7E1B4354-57BD-4039-88CA-A645CC177988}"/>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8" name="Rectangle: Rounded Corners 7">
            <a:extLst>
              <a:ext uri="{FF2B5EF4-FFF2-40B4-BE49-F238E27FC236}">
                <a16:creationId xmlns:a16="http://schemas.microsoft.com/office/drawing/2014/main" id="{B6EEDD43-1E2D-42EC-9810-628E3202BA5F}"/>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9" name="Rectangle: Rounded Corners 8">
            <a:extLst>
              <a:ext uri="{FF2B5EF4-FFF2-40B4-BE49-F238E27FC236}">
                <a16:creationId xmlns:a16="http://schemas.microsoft.com/office/drawing/2014/main" id="{F3D641B0-DB34-4F67-ABC0-1D6B1D4908C9}"/>
              </a:ext>
            </a:extLst>
          </p:cNvPr>
          <p:cNvSpPr/>
          <p:nvPr/>
        </p:nvSpPr>
        <p:spPr>
          <a:xfrm>
            <a:off x="4527628" y="3328383"/>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10" name="Rectangle: Rounded Corners 9">
            <a:extLst>
              <a:ext uri="{FF2B5EF4-FFF2-40B4-BE49-F238E27FC236}">
                <a16:creationId xmlns:a16="http://schemas.microsoft.com/office/drawing/2014/main" id="{58282788-EEB2-406D-B8BA-7D4BBDA2C19F}"/>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11" name="Rectangle: Rounded Corners 10">
            <a:extLst>
              <a:ext uri="{FF2B5EF4-FFF2-40B4-BE49-F238E27FC236}">
                <a16:creationId xmlns:a16="http://schemas.microsoft.com/office/drawing/2014/main" id="{80C8FDDB-F641-4177-AE95-8A936136EBBC}"/>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12" name="Rectangle: Rounded Corners 11">
            <a:extLst>
              <a:ext uri="{FF2B5EF4-FFF2-40B4-BE49-F238E27FC236}">
                <a16:creationId xmlns:a16="http://schemas.microsoft.com/office/drawing/2014/main" id="{6A91BD29-CC0F-4F88-8500-33E7C5AE7628}"/>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393672826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85185E-6 L 0.15365 0.06342 " pathEditMode="relative" rAng="0" ptsTypes="AA">
                                      <p:cBhvr>
                                        <p:cTn id="6" dur="1000" fill="hold"/>
                                        <p:tgtEl>
                                          <p:spTgt spid="9"/>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8"/>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8" grpId="1" animBg="1"/>
      <p:bldP spid="9" grpId="0" animBg="1"/>
      <p:bldP spid="9" grpId="1" animBg="1"/>
      <p:bldP spid="10" grpId="0" animBg="1"/>
      <p:bldP spid="11" grpId="0" animBg="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D964A-B27B-4361-B9A2-78A19725AD32}"/>
              </a:ext>
            </a:extLst>
          </p:cNvPr>
          <p:cNvSpPr>
            <a:spLocks noGrp="1"/>
          </p:cNvSpPr>
          <p:nvPr>
            <p:ph type="title"/>
          </p:nvPr>
        </p:nvSpPr>
        <p:spPr/>
        <p:txBody>
          <a:bodyPr>
            <a:normAutofit/>
          </a:bodyPr>
          <a:lstStyle/>
          <a:p>
            <a:r>
              <a:rPr lang="en-US" dirty="0"/>
              <a:t>Disadvantages of Serverless</a:t>
            </a:r>
          </a:p>
        </p:txBody>
      </p:sp>
      <p:sp>
        <p:nvSpPr>
          <p:cNvPr id="3" name="Rectangle: Rounded Corners 2">
            <a:extLst>
              <a:ext uri="{FF2B5EF4-FFF2-40B4-BE49-F238E27FC236}">
                <a16:creationId xmlns:a16="http://schemas.microsoft.com/office/drawing/2014/main" id="{AE9B82E7-2FFF-412D-B445-A94139853734}"/>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73A17A94-5E36-4DF0-8DA6-97B20ED3A398}"/>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640B49BC-DEC9-4B09-B33A-2FE23BC462B0}"/>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6" name="Rectangle: Rounded Corners 5">
            <a:extLst>
              <a:ext uri="{FF2B5EF4-FFF2-40B4-BE49-F238E27FC236}">
                <a16:creationId xmlns:a16="http://schemas.microsoft.com/office/drawing/2014/main" id="{8968276E-1C0E-4DD4-B9AD-767626B64D0C}"/>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7" name="Rectangle: Rounded Corners 6">
            <a:extLst>
              <a:ext uri="{FF2B5EF4-FFF2-40B4-BE49-F238E27FC236}">
                <a16:creationId xmlns:a16="http://schemas.microsoft.com/office/drawing/2014/main" id="{96530CA9-3D54-489F-8F55-214BFFC0BFCF}"/>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Tree>
    <p:extLst>
      <p:ext uri="{BB962C8B-B14F-4D97-AF65-F5344CB8AC3E}">
        <p14:creationId xmlns:p14="http://schemas.microsoft.com/office/powerpoint/2010/main" val="4105794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5E4EF-6C17-5A2D-0E96-2A7DDF015999}"/>
              </a:ext>
            </a:extLst>
          </p:cNvPr>
          <p:cNvSpPr>
            <a:spLocks noGrp="1"/>
          </p:cNvSpPr>
          <p:nvPr>
            <p:ph type="ctrTitle"/>
          </p:nvPr>
        </p:nvSpPr>
        <p:spPr/>
        <p:txBody>
          <a:bodyPr>
            <a:normAutofit/>
          </a:bodyPr>
          <a:lstStyle/>
          <a:p>
            <a:r>
              <a:rPr lang="en-US" dirty="0"/>
              <a:t>Event-Driven Architecture</a:t>
            </a:r>
          </a:p>
        </p:txBody>
      </p:sp>
      <p:sp>
        <p:nvSpPr>
          <p:cNvPr id="3" name="Subtitle 2">
            <a:extLst>
              <a:ext uri="{FF2B5EF4-FFF2-40B4-BE49-F238E27FC236}">
                <a16:creationId xmlns:a16="http://schemas.microsoft.com/office/drawing/2014/main" id="{A25B027C-0980-991C-5EE5-B15ACE72C582}"/>
              </a:ext>
            </a:extLst>
          </p:cNvPr>
          <p:cNvSpPr>
            <a:spLocks noGrp="1"/>
          </p:cNvSpPr>
          <p:nvPr>
            <p:ph type="subTitle" idx="1"/>
          </p:nvPr>
        </p:nvSpPr>
        <p:spPr/>
        <p:txBody>
          <a:bodyPr/>
          <a:lstStyle/>
          <a:p>
            <a:r>
              <a:rPr lang="en-US" dirty="0"/>
              <a:t>Design and Develop a Serverless Event-Driven Microservice-Based Solution</a:t>
            </a:r>
          </a:p>
        </p:txBody>
      </p:sp>
    </p:spTree>
    <p:extLst>
      <p:ext uri="{BB962C8B-B14F-4D97-AF65-F5344CB8AC3E}">
        <p14:creationId xmlns:p14="http://schemas.microsoft.com/office/powerpoint/2010/main" val="39481101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10D9E-DD3E-4A88-749D-519E52EBA61B}"/>
              </a:ext>
            </a:extLst>
          </p:cNvPr>
          <p:cNvSpPr>
            <a:spLocks noGrp="1"/>
          </p:cNvSpPr>
          <p:nvPr>
            <p:ph type="title"/>
          </p:nvPr>
        </p:nvSpPr>
        <p:spPr/>
        <p:txBody>
          <a:bodyPr/>
          <a:lstStyle/>
          <a:p>
            <a:r>
              <a:rPr lang="en-US" dirty="0"/>
              <a:t> Event-Driven Architecture</a:t>
            </a:r>
          </a:p>
        </p:txBody>
      </p:sp>
      <p:cxnSp>
        <p:nvCxnSpPr>
          <p:cNvPr id="3" name="Straight Connector 2">
            <a:extLst>
              <a:ext uri="{FF2B5EF4-FFF2-40B4-BE49-F238E27FC236}">
                <a16:creationId xmlns:a16="http://schemas.microsoft.com/office/drawing/2014/main" id="{68E76083-1A34-314F-E4B9-0E7E2ECC5386}"/>
              </a:ext>
            </a:extLst>
          </p:cNvPr>
          <p:cNvCxnSpPr>
            <a:cxnSpLocks/>
          </p:cNvCxnSpPr>
          <p:nvPr/>
        </p:nvCxnSpPr>
        <p:spPr>
          <a:xfrm>
            <a:off x="1962150" y="2022824"/>
            <a:ext cx="3222246" cy="0"/>
          </a:xfrm>
          <a:prstGeom prst="line">
            <a:avLst/>
          </a:prstGeom>
          <a:noFill/>
          <a:ln w="38100" cap="flat">
            <a:solidFill>
              <a:schemeClr val="tx1"/>
            </a:solidFill>
            <a:prstDash val="solid"/>
            <a:miter/>
          </a:ln>
        </p:spPr>
      </p:cxnSp>
      <p:cxnSp>
        <p:nvCxnSpPr>
          <p:cNvPr id="4" name="Straight Connector 3">
            <a:extLst>
              <a:ext uri="{FF2B5EF4-FFF2-40B4-BE49-F238E27FC236}">
                <a16:creationId xmlns:a16="http://schemas.microsoft.com/office/drawing/2014/main" id="{5B4E809A-8A4D-D5BF-F54B-446E2BE5E43E}"/>
              </a:ext>
            </a:extLst>
          </p:cNvPr>
          <p:cNvCxnSpPr>
            <a:cxnSpLocks/>
          </p:cNvCxnSpPr>
          <p:nvPr/>
        </p:nvCxnSpPr>
        <p:spPr>
          <a:xfrm>
            <a:off x="7172587" y="2022824"/>
            <a:ext cx="3352538"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90FA1F22-F99C-5390-7C97-9C463924E699}"/>
              </a:ext>
            </a:extLst>
          </p:cNvPr>
          <p:cNvCxnSpPr>
            <a:cxnSpLocks/>
          </p:cNvCxnSpPr>
          <p:nvPr/>
        </p:nvCxnSpPr>
        <p:spPr>
          <a:xfrm>
            <a:off x="1895475" y="4219750"/>
            <a:ext cx="8629650" cy="0"/>
          </a:xfrm>
          <a:prstGeom prst="line">
            <a:avLst/>
          </a:prstGeom>
          <a:noFill/>
          <a:ln w="38100" cap="flat">
            <a:solidFill>
              <a:schemeClr val="tx1"/>
            </a:solidFill>
            <a:prstDash val="solid"/>
            <a:miter/>
          </a:ln>
        </p:spPr>
      </p:cxnSp>
      <p:sp>
        <p:nvSpPr>
          <p:cNvPr id="6" name="TextBox 5">
            <a:extLst>
              <a:ext uri="{FF2B5EF4-FFF2-40B4-BE49-F238E27FC236}">
                <a16:creationId xmlns:a16="http://schemas.microsoft.com/office/drawing/2014/main" id="{A597C40B-53C5-77EB-DAD0-79FC348FB837}"/>
              </a:ext>
            </a:extLst>
          </p:cNvPr>
          <p:cNvSpPr txBox="1"/>
          <p:nvPr/>
        </p:nvSpPr>
        <p:spPr>
          <a:xfrm>
            <a:off x="5154193" y="4279998"/>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7" name="TextBox 6">
            <a:extLst>
              <a:ext uri="{FF2B5EF4-FFF2-40B4-BE49-F238E27FC236}">
                <a16:creationId xmlns:a16="http://schemas.microsoft.com/office/drawing/2014/main" id="{665AF4A1-A567-2FBB-C762-D699626105DF}"/>
              </a:ext>
            </a:extLst>
          </p:cNvPr>
          <p:cNvSpPr txBox="1"/>
          <p:nvPr/>
        </p:nvSpPr>
        <p:spPr>
          <a:xfrm>
            <a:off x="2228849" y="2278237"/>
            <a:ext cx="7810501" cy="1754326"/>
          </a:xfrm>
          <a:prstGeom prst="rect">
            <a:avLst/>
          </a:prstGeom>
          <a:noFill/>
        </p:spPr>
        <p:txBody>
          <a:bodyPr wrap="square" rtlCol="0">
            <a:spAutoFit/>
          </a:bodyPr>
          <a:lstStyle/>
          <a:p>
            <a:pPr algn="ctr"/>
            <a:r>
              <a:rPr lang="en-US" sz="3600" dirty="0"/>
              <a:t>A software architecture pattern promoting the production, detection, consumption of, and reaction to </a:t>
            </a:r>
            <a:r>
              <a:rPr lang="en-US" sz="3600" b="1" dirty="0">
                <a:solidFill>
                  <a:srgbClr val="FF0000"/>
                </a:solidFill>
              </a:rPr>
              <a:t>events</a:t>
            </a:r>
            <a:r>
              <a:rPr lang="en-US" sz="3600" dirty="0"/>
              <a:t>.</a:t>
            </a:r>
          </a:p>
        </p:txBody>
      </p:sp>
      <p:grpSp>
        <p:nvGrpSpPr>
          <p:cNvPr id="8" name="Group 7">
            <a:extLst>
              <a:ext uri="{FF2B5EF4-FFF2-40B4-BE49-F238E27FC236}">
                <a16:creationId xmlns:a16="http://schemas.microsoft.com/office/drawing/2014/main" id="{07FA341F-26ED-9557-A4BD-17843AC88FFE}"/>
              </a:ext>
            </a:extLst>
          </p:cNvPr>
          <p:cNvGrpSpPr/>
          <p:nvPr/>
        </p:nvGrpSpPr>
        <p:grpSpPr>
          <a:xfrm>
            <a:off x="5852708" y="1823952"/>
            <a:ext cx="478806" cy="397744"/>
            <a:chOff x="11710893" y="3597504"/>
            <a:chExt cx="965388" cy="771680"/>
          </a:xfrm>
        </p:grpSpPr>
        <p:sp>
          <p:nvSpPr>
            <p:cNvPr id="9" name="Freeform: Shape 8">
              <a:extLst>
                <a:ext uri="{FF2B5EF4-FFF2-40B4-BE49-F238E27FC236}">
                  <a16:creationId xmlns:a16="http://schemas.microsoft.com/office/drawing/2014/main" id="{DB8157FB-6A8B-01F8-3662-EF8D6F053F5B}"/>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A1F9EB8-893C-CBA6-3A41-28F4B399A11F}"/>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87837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65DCD-2AD0-13AF-4B33-CB3DE1974CF5}"/>
              </a:ext>
            </a:extLst>
          </p:cNvPr>
          <p:cNvSpPr>
            <a:spLocks noGrp="1"/>
          </p:cNvSpPr>
          <p:nvPr>
            <p:ph type="title"/>
          </p:nvPr>
        </p:nvSpPr>
        <p:spPr/>
        <p:txBody>
          <a:bodyPr/>
          <a:lstStyle/>
          <a:p>
            <a:r>
              <a:rPr lang="en-US" dirty="0"/>
              <a:t>Event-Driven Architecture</a:t>
            </a:r>
          </a:p>
        </p:txBody>
      </p:sp>
      <p:pic>
        <p:nvPicPr>
          <p:cNvPr id="3" name="Picture 2">
            <a:extLst>
              <a:ext uri="{FF2B5EF4-FFF2-40B4-BE49-F238E27FC236}">
                <a16:creationId xmlns:a16="http://schemas.microsoft.com/office/drawing/2014/main" id="{A7B6A8BD-E0FF-22F3-E8A2-D0108FA2F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0577" y="1811044"/>
            <a:ext cx="4970846" cy="4453878"/>
          </a:xfrm>
          <a:prstGeom prst="rect">
            <a:avLst/>
          </a:prstGeom>
        </p:spPr>
      </p:pic>
    </p:spTree>
    <p:extLst>
      <p:ext uri="{BB962C8B-B14F-4D97-AF65-F5344CB8AC3E}">
        <p14:creationId xmlns:p14="http://schemas.microsoft.com/office/powerpoint/2010/main" val="282027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DB3D9-E3B7-6A5F-E274-76F6F5EB0DD8}"/>
              </a:ext>
            </a:extLst>
          </p:cNvPr>
          <p:cNvSpPr>
            <a:spLocks noGrp="1"/>
          </p:cNvSpPr>
          <p:nvPr>
            <p:ph type="title"/>
          </p:nvPr>
        </p:nvSpPr>
        <p:spPr/>
        <p:txBody>
          <a:bodyPr/>
          <a:lstStyle/>
          <a:p>
            <a:r>
              <a:rPr lang="en-US" dirty="0"/>
              <a:t>Event-Driven Architecture</a:t>
            </a:r>
          </a:p>
        </p:txBody>
      </p:sp>
      <p:pic>
        <p:nvPicPr>
          <p:cNvPr id="3" name="Picture 2">
            <a:extLst>
              <a:ext uri="{FF2B5EF4-FFF2-40B4-BE49-F238E27FC236}">
                <a16:creationId xmlns:a16="http://schemas.microsoft.com/office/drawing/2014/main" id="{32C36E70-8934-C880-A5F2-B02473714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6801" y="1508279"/>
            <a:ext cx="6518398" cy="4654136"/>
          </a:xfrm>
          <a:prstGeom prst="rect">
            <a:avLst/>
          </a:prstGeom>
        </p:spPr>
      </p:pic>
    </p:spTree>
    <p:extLst>
      <p:ext uri="{BB962C8B-B14F-4D97-AF65-F5344CB8AC3E}">
        <p14:creationId xmlns:p14="http://schemas.microsoft.com/office/powerpoint/2010/main" val="31410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04524-617A-AA5E-B1BF-74E3394DB860}"/>
              </a:ext>
            </a:extLst>
          </p:cNvPr>
          <p:cNvSpPr>
            <a:spLocks noGrp="1"/>
          </p:cNvSpPr>
          <p:nvPr>
            <p:ph type="title"/>
          </p:nvPr>
        </p:nvSpPr>
        <p:spPr/>
        <p:txBody>
          <a:bodyPr/>
          <a:lstStyle/>
          <a:p>
            <a:r>
              <a:rPr lang="en-US" dirty="0"/>
              <a:t>Event-Driven Architecture</a:t>
            </a:r>
          </a:p>
        </p:txBody>
      </p:sp>
      <p:sp>
        <p:nvSpPr>
          <p:cNvPr id="3" name="TextBox 2">
            <a:extLst>
              <a:ext uri="{FF2B5EF4-FFF2-40B4-BE49-F238E27FC236}">
                <a16:creationId xmlns:a16="http://schemas.microsoft.com/office/drawing/2014/main" id="{73E28543-4E97-C208-D1CC-020809F626BB}"/>
              </a:ext>
            </a:extLst>
          </p:cNvPr>
          <p:cNvSpPr txBox="1"/>
          <p:nvPr/>
        </p:nvSpPr>
        <p:spPr>
          <a:xfrm>
            <a:off x="422210" y="2012463"/>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component that sends the notification doesn’t know the identity of the receiving components at the time of compiling</a:t>
            </a:r>
          </a:p>
        </p:txBody>
      </p:sp>
      <p:cxnSp>
        <p:nvCxnSpPr>
          <p:cNvPr id="4" name="Straight Connector 3">
            <a:extLst>
              <a:ext uri="{FF2B5EF4-FFF2-40B4-BE49-F238E27FC236}">
                <a16:creationId xmlns:a16="http://schemas.microsoft.com/office/drawing/2014/main" id="{9E410538-E717-F277-82AC-68F1E388C5D0}"/>
              </a:ext>
            </a:extLst>
          </p:cNvPr>
          <p:cNvCxnSpPr>
            <a:cxnSpLocks/>
          </p:cNvCxnSpPr>
          <p:nvPr/>
        </p:nvCxnSpPr>
        <p:spPr>
          <a:xfrm>
            <a:off x="486561" y="1757050"/>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84FE41C0-DCEC-EA55-E733-CC3EBD257E1F}"/>
              </a:ext>
            </a:extLst>
          </p:cNvPr>
          <p:cNvCxnSpPr>
            <a:cxnSpLocks/>
          </p:cNvCxnSpPr>
          <p:nvPr/>
        </p:nvCxnSpPr>
        <p:spPr>
          <a:xfrm>
            <a:off x="7172587" y="1757050"/>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2BB1DF39-2801-9957-C2A6-F3B827F228E8}"/>
              </a:ext>
            </a:extLst>
          </p:cNvPr>
          <p:cNvCxnSpPr>
            <a:cxnSpLocks/>
          </p:cNvCxnSpPr>
          <p:nvPr/>
        </p:nvCxnSpPr>
        <p:spPr>
          <a:xfrm>
            <a:off x="422210" y="5687526"/>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E33DA727-0580-EEF4-D848-267050B5C9BC}"/>
              </a:ext>
            </a:extLst>
          </p:cNvPr>
          <p:cNvSpPr txBox="1"/>
          <p:nvPr/>
        </p:nvSpPr>
        <p:spPr>
          <a:xfrm>
            <a:off x="5334532" y="5747774"/>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7D943FA9-7069-6690-55F5-EF35EAD42800}"/>
              </a:ext>
            </a:extLst>
          </p:cNvPr>
          <p:cNvGrpSpPr/>
          <p:nvPr/>
        </p:nvGrpSpPr>
        <p:grpSpPr>
          <a:xfrm>
            <a:off x="5852708" y="1558178"/>
            <a:ext cx="478806" cy="397744"/>
            <a:chOff x="11710893" y="3597504"/>
            <a:chExt cx="965388" cy="771680"/>
          </a:xfrm>
        </p:grpSpPr>
        <p:sp>
          <p:nvSpPr>
            <p:cNvPr id="9" name="Freeform: Shape 8">
              <a:extLst>
                <a:ext uri="{FF2B5EF4-FFF2-40B4-BE49-F238E27FC236}">
                  <a16:creationId xmlns:a16="http://schemas.microsoft.com/office/drawing/2014/main" id="{E3D707BF-D852-8574-0F04-D70B618C0517}"/>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876965B-BCF5-B2B6-E82B-DAD5E24191C8}"/>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1787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1+#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EE00-A933-487A-85DA-F9844CBAF8AF}"/>
              </a:ext>
            </a:extLst>
          </p:cNvPr>
          <p:cNvSpPr>
            <a:spLocks noGrp="1"/>
          </p:cNvSpPr>
          <p:nvPr>
            <p:ph type="title"/>
          </p:nvPr>
        </p:nvSpPr>
        <p:spPr/>
        <p:txBody>
          <a:bodyPr>
            <a:normAutofit/>
          </a:bodyPr>
          <a:lstStyle/>
          <a:p>
            <a:r>
              <a:rPr lang="en-US" dirty="0"/>
              <a:t>Advantages of Microservices</a:t>
            </a:r>
          </a:p>
        </p:txBody>
      </p:sp>
      <p:sp>
        <p:nvSpPr>
          <p:cNvPr id="3" name="Rectangle: Rounded Corners 2">
            <a:extLst>
              <a:ext uri="{FF2B5EF4-FFF2-40B4-BE49-F238E27FC236}">
                <a16:creationId xmlns:a16="http://schemas.microsoft.com/office/drawing/2014/main" id="{3A0AB081-77F1-4FEE-90EA-C48EA2BDD193}"/>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37573463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04524-617A-AA5E-B1BF-74E3394DB860}"/>
              </a:ext>
            </a:extLst>
          </p:cNvPr>
          <p:cNvSpPr>
            <a:spLocks noGrp="1"/>
          </p:cNvSpPr>
          <p:nvPr>
            <p:ph type="title"/>
          </p:nvPr>
        </p:nvSpPr>
        <p:spPr/>
        <p:txBody>
          <a:bodyPr/>
          <a:lstStyle/>
          <a:p>
            <a:r>
              <a:rPr lang="en-US" dirty="0"/>
              <a:t>Event-Driven Architecture</a:t>
            </a:r>
          </a:p>
        </p:txBody>
      </p:sp>
      <p:sp>
        <p:nvSpPr>
          <p:cNvPr id="3" name="TextBox 2">
            <a:extLst>
              <a:ext uri="{FF2B5EF4-FFF2-40B4-BE49-F238E27FC236}">
                <a16:creationId xmlns:a16="http://schemas.microsoft.com/office/drawing/2014/main" id="{73E28543-4E97-C208-D1CC-020809F626BB}"/>
              </a:ext>
            </a:extLst>
          </p:cNvPr>
          <p:cNvSpPr txBox="1"/>
          <p:nvPr/>
        </p:nvSpPr>
        <p:spPr>
          <a:xfrm>
            <a:off x="422210" y="2012463"/>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a:t>
            </a:r>
            <a:r>
              <a:rPr lang="en-US" sz="3200" dirty="0"/>
              <a:t> at the time of compiling</a:t>
            </a:r>
          </a:p>
        </p:txBody>
      </p:sp>
      <p:cxnSp>
        <p:nvCxnSpPr>
          <p:cNvPr id="4" name="Straight Connector 3">
            <a:extLst>
              <a:ext uri="{FF2B5EF4-FFF2-40B4-BE49-F238E27FC236}">
                <a16:creationId xmlns:a16="http://schemas.microsoft.com/office/drawing/2014/main" id="{9E410538-E717-F277-82AC-68F1E388C5D0}"/>
              </a:ext>
            </a:extLst>
          </p:cNvPr>
          <p:cNvCxnSpPr>
            <a:cxnSpLocks/>
          </p:cNvCxnSpPr>
          <p:nvPr/>
        </p:nvCxnSpPr>
        <p:spPr>
          <a:xfrm>
            <a:off x="486561" y="1757050"/>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84FE41C0-DCEC-EA55-E733-CC3EBD257E1F}"/>
              </a:ext>
            </a:extLst>
          </p:cNvPr>
          <p:cNvCxnSpPr>
            <a:cxnSpLocks/>
          </p:cNvCxnSpPr>
          <p:nvPr/>
        </p:nvCxnSpPr>
        <p:spPr>
          <a:xfrm>
            <a:off x="7172587" y="1757050"/>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2BB1DF39-2801-9957-C2A6-F3B827F228E8}"/>
              </a:ext>
            </a:extLst>
          </p:cNvPr>
          <p:cNvCxnSpPr>
            <a:cxnSpLocks/>
          </p:cNvCxnSpPr>
          <p:nvPr/>
        </p:nvCxnSpPr>
        <p:spPr>
          <a:xfrm>
            <a:off x="422210" y="5687526"/>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E33DA727-0580-EEF4-D848-267050B5C9BC}"/>
              </a:ext>
            </a:extLst>
          </p:cNvPr>
          <p:cNvSpPr txBox="1"/>
          <p:nvPr/>
        </p:nvSpPr>
        <p:spPr>
          <a:xfrm>
            <a:off x="5334532" y="5747774"/>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7D943FA9-7069-6690-55F5-EF35EAD42800}"/>
              </a:ext>
            </a:extLst>
          </p:cNvPr>
          <p:cNvGrpSpPr/>
          <p:nvPr/>
        </p:nvGrpSpPr>
        <p:grpSpPr>
          <a:xfrm>
            <a:off x="5852708" y="1558178"/>
            <a:ext cx="478806" cy="397744"/>
            <a:chOff x="11710893" y="3597504"/>
            <a:chExt cx="965388" cy="771680"/>
          </a:xfrm>
        </p:grpSpPr>
        <p:sp>
          <p:nvSpPr>
            <p:cNvPr id="9" name="Freeform: Shape 8">
              <a:extLst>
                <a:ext uri="{FF2B5EF4-FFF2-40B4-BE49-F238E27FC236}">
                  <a16:creationId xmlns:a16="http://schemas.microsoft.com/office/drawing/2014/main" id="{E3D707BF-D852-8574-0F04-D70B618C0517}"/>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876965B-BCF5-B2B6-E82B-DAD5E24191C8}"/>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117105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63E38-EC9A-CD6C-2D49-8AEC08031CA1}"/>
              </a:ext>
            </a:extLst>
          </p:cNvPr>
          <p:cNvSpPr>
            <a:spLocks noGrp="1"/>
          </p:cNvSpPr>
          <p:nvPr>
            <p:ph type="title"/>
          </p:nvPr>
        </p:nvSpPr>
        <p:spPr/>
        <p:txBody>
          <a:bodyPr/>
          <a:lstStyle/>
          <a:p>
            <a:r>
              <a:rPr lang="en-US" dirty="0"/>
              <a:t>Event-Driven Architecture</a:t>
            </a:r>
          </a:p>
        </p:txBody>
      </p:sp>
      <p:sp>
        <p:nvSpPr>
          <p:cNvPr id="3" name="Rectangle: Rounded Corners 2">
            <a:extLst>
              <a:ext uri="{FF2B5EF4-FFF2-40B4-BE49-F238E27FC236}">
                <a16:creationId xmlns:a16="http://schemas.microsoft.com/office/drawing/2014/main" id="{EBFD5BE0-A652-BBC7-255B-B50385099497}"/>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4" name="Rectangle: Rounded Corners 3">
            <a:extLst>
              <a:ext uri="{FF2B5EF4-FFF2-40B4-BE49-F238E27FC236}">
                <a16:creationId xmlns:a16="http://schemas.microsoft.com/office/drawing/2014/main" id="{7009CA64-FE84-D317-8723-4245E855D753}"/>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5" name="Rectangle: Rounded Corners 4">
            <a:extLst>
              <a:ext uri="{FF2B5EF4-FFF2-40B4-BE49-F238E27FC236}">
                <a16:creationId xmlns:a16="http://schemas.microsoft.com/office/drawing/2014/main" id="{17BC88EA-36A4-D06E-2969-7AD6648A3B07}"/>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6" name="Rectangle: Rounded Corners 5">
            <a:extLst>
              <a:ext uri="{FF2B5EF4-FFF2-40B4-BE49-F238E27FC236}">
                <a16:creationId xmlns:a16="http://schemas.microsoft.com/office/drawing/2014/main" id="{BA586FD3-FA10-75C6-2ADA-39EB04F50F47}"/>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6F732E43-A083-E9CA-62B3-4FC364F184CC}"/>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8" name="Straight Arrow Connector 7">
            <a:extLst>
              <a:ext uri="{FF2B5EF4-FFF2-40B4-BE49-F238E27FC236}">
                <a16:creationId xmlns:a16="http://schemas.microsoft.com/office/drawing/2014/main" id="{64866049-28FA-88C6-7881-D984AF05C9A4}"/>
              </a:ext>
            </a:extLst>
          </p:cNvPr>
          <p:cNvCxnSpPr>
            <a:stCxn id="3" idx="3"/>
            <a:endCxn id="4"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D40C7A0-FF10-C158-937F-1596DB996DC5}"/>
              </a:ext>
            </a:extLst>
          </p:cNvPr>
          <p:cNvCxnSpPr>
            <a:stCxn id="5" idx="1"/>
            <a:endCxn id="4"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AF8377B-5DFD-FD92-9F3B-7594B1B8C9FD}"/>
              </a:ext>
            </a:extLst>
          </p:cNvPr>
          <p:cNvCxnSpPr>
            <a:stCxn id="6" idx="1"/>
            <a:endCxn id="4"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A4B0EBD0-9A8F-AF3A-B014-D3CA164A75F8}"/>
              </a:ext>
            </a:extLst>
          </p:cNvPr>
          <p:cNvCxnSpPr>
            <a:stCxn id="7" idx="1"/>
            <a:endCxn id="4"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4648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right)">
                                      <p:cBhvr>
                                        <p:cTn id="32" dur="500"/>
                                        <p:tgtEl>
                                          <p:spTgt spid="9"/>
                                        </p:tgtEl>
                                      </p:cBhvr>
                                    </p:animEffect>
                                  </p:childTnLst>
                                </p:cTn>
                              </p:par>
                              <p:par>
                                <p:cTn id="33" presetID="22" presetClass="entr" presetSubtype="2"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right)">
                                      <p:cBhvr>
                                        <p:cTn id="35" dur="500"/>
                                        <p:tgtEl>
                                          <p:spTgt spid="10"/>
                                        </p:tgtEl>
                                      </p:cBhvr>
                                    </p:animEffect>
                                  </p:childTnLst>
                                </p:cTn>
                              </p:par>
                              <p:par>
                                <p:cTn id="36" presetID="22" presetClass="entr" presetSubtype="2"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righ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A0521-5803-16D3-8267-4EBDA3908470}"/>
              </a:ext>
            </a:extLst>
          </p:cNvPr>
          <p:cNvSpPr>
            <a:spLocks noGrp="1"/>
          </p:cNvSpPr>
          <p:nvPr>
            <p:ph type="title"/>
          </p:nvPr>
        </p:nvSpPr>
        <p:spPr/>
        <p:txBody>
          <a:bodyPr/>
          <a:lstStyle/>
          <a:p>
            <a:r>
              <a:rPr lang="en-US" dirty="0"/>
              <a:t>Process Flow</a:t>
            </a:r>
          </a:p>
        </p:txBody>
      </p:sp>
      <p:grpSp>
        <p:nvGrpSpPr>
          <p:cNvPr id="3" name="Group 2">
            <a:extLst>
              <a:ext uri="{FF2B5EF4-FFF2-40B4-BE49-F238E27FC236}">
                <a16:creationId xmlns:a16="http://schemas.microsoft.com/office/drawing/2014/main" id="{5CC75474-E836-6993-E77C-3026C97E1A7C}"/>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08E703C1-0BFD-E9E8-39FB-DBD0AC56E527}"/>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748A724-BCB1-7CEA-4258-0F9C889AA1ED}"/>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3A0F337A-4506-657A-086E-6F336F6AFB55}"/>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79FD10DF-2EB5-7B9A-4F1F-FBD9F5A83892}"/>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D592DC92-DEB1-E788-CD5F-960B771BED55}"/>
                </a:ext>
              </a:extLst>
            </p:cNvPr>
            <p:cNvCxnSpPr>
              <a:cxnSpLocks/>
              <a:stCxn id="7"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04B4AE9D-1019-FE33-11F5-C2319E7062BA}"/>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B1613E4C-2A58-CF87-A44D-B9139C4FFD12}"/>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C0045683-D7D8-6D49-C7FA-15A71AFF8404}"/>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129DFB56-1826-D6A0-0940-6DC75DFCAAEF}"/>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F1EB4A54-2114-E1C8-C530-8EDE71F9D27D}"/>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3F8E0AC1-7857-FACD-3EFD-12555D700AF1}"/>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CAFCC5EB-1821-C946-9B4B-D2B08DFBBD25}"/>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F918705F-1C13-2B8D-DAF7-F8AC2DD87763}"/>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51A1A630-3DF7-5F1A-89C6-9BE40F310DE1}"/>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0285F0E1-53F8-08C9-2484-54AAD3C5841A}"/>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4447B771-8E36-8C68-B498-9D5348076FB4}"/>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29022306-4E43-2F74-3987-5E8BFCDAA2CD}"/>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2B657E64-7D9F-3D76-8BCF-7197ACFD3593}"/>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762CA7DE-F3CD-1975-4DF6-97943C5E86F0}"/>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9326245F-F9DB-C44B-941B-01372FDBAC8B}"/>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65B2D845-87F8-C926-5373-57E8BA73569D}"/>
              </a:ext>
            </a:extLst>
          </p:cNvPr>
          <p:cNvGrpSpPr/>
          <p:nvPr/>
        </p:nvGrpSpPr>
        <p:grpSpPr>
          <a:xfrm>
            <a:off x="1000642" y="2076124"/>
            <a:ext cx="1711691" cy="338554"/>
            <a:chOff x="1000642" y="1685599"/>
            <a:chExt cx="1711691" cy="338554"/>
          </a:xfrm>
        </p:grpSpPr>
        <p:sp>
          <p:nvSpPr>
            <p:cNvPr id="25" name="TextBox 24">
              <a:extLst>
                <a:ext uri="{FF2B5EF4-FFF2-40B4-BE49-F238E27FC236}">
                  <a16:creationId xmlns:a16="http://schemas.microsoft.com/office/drawing/2014/main" id="{DA7FE429-95BA-AA91-DD2C-79601D6C53D4}"/>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6" name="Straight Arrow Connector 25">
              <a:extLst>
                <a:ext uri="{FF2B5EF4-FFF2-40B4-BE49-F238E27FC236}">
                  <a16:creationId xmlns:a16="http://schemas.microsoft.com/office/drawing/2014/main" id="{0C05F0D2-F667-3F87-8CAD-8F52AB700A5D}"/>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A8BFD604-9A92-D4E2-187E-722A7AF1D6B8}"/>
              </a:ext>
            </a:extLst>
          </p:cNvPr>
          <p:cNvGrpSpPr/>
          <p:nvPr/>
        </p:nvGrpSpPr>
        <p:grpSpPr>
          <a:xfrm>
            <a:off x="2712333" y="2056447"/>
            <a:ext cx="1711691" cy="338554"/>
            <a:chOff x="2712333" y="1665922"/>
            <a:chExt cx="1711691" cy="338554"/>
          </a:xfrm>
        </p:grpSpPr>
        <p:cxnSp>
          <p:nvCxnSpPr>
            <p:cNvPr id="28" name="Straight Arrow Connector 27">
              <a:extLst>
                <a:ext uri="{FF2B5EF4-FFF2-40B4-BE49-F238E27FC236}">
                  <a16:creationId xmlns:a16="http://schemas.microsoft.com/office/drawing/2014/main" id="{4D0B4E31-5CE1-8D70-1BFB-488C77733C32}"/>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4C8AB07-C0F5-1758-4731-671B7CA8BFA2}"/>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0" name="Group 29">
            <a:extLst>
              <a:ext uri="{FF2B5EF4-FFF2-40B4-BE49-F238E27FC236}">
                <a16:creationId xmlns:a16="http://schemas.microsoft.com/office/drawing/2014/main" id="{FD4056ED-F7BB-584C-B88A-4DA673BD89FF}"/>
              </a:ext>
            </a:extLst>
          </p:cNvPr>
          <p:cNvGrpSpPr/>
          <p:nvPr/>
        </p:nvGrpSpPr>
        <p:grpSpPr>
          <a:xfrm>
            <a:off x="4424024" y="2044400"/>
            <a:ext cx="1711691" cy="349423"/>
            <a:chOff x="4424024" y="1653875"/>
            <a:chExt cx="1711691" cy="349423"/>
          </a:xfrm>
        </p:grpSpPr>
        <p:cxnSp>
          <p:nvCxnSpPr>
            <p:cNvPr id="31" name="Straight Arrow Connector 30">
              <a:extLst>
                <a:ext uri="{FF2B5EF4-FFF2-40B4-BE49-F238E27FC236}">
                  <a16:creationId xmlns:a16="http://schemas.microsoft.com/office/drawing/2014/main" id="{8A6E7790-F302-D47E-8EE1-76FF86CD5646}"/>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987C31E5-6D40-1183-0616-87C375D4B8BB}"/>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3" name="Group 32">
            <a:extLst>
              <a:ext uri="{FF2B5EF4-FFF2-40B4-BE49-F238E27FC236}">
                <a16:creationId xmlns:a16="http://schemas.microsoft.com/office/drawing/2014/main" id="{790539AB-2951-6471-C653-6CA0429A01E3}"/>
              </a:ext>
            </a:extLst>
          </p:cNvPr>
          <p:cNvGrpSpPr/>
          <p:nvPr/>
        </p:nvGrpSpPr>
        <p:grpSpPr>
          <a:xfrm>
            <a:off x="6135715" y="2400234"/>
            <a:ext cx="211110" cy="276255"/>
            <a:chOff x="6135715" y="2009709"/>
            <a:chExt cx="211110" cy="276255"/>
          </a:xfrm>
        </p:grpSpPr>
        <p:cxnSp>
          <p:nvCxnSpPr>
            <p:cNvPr id="34" name="Straight Connector 33">
              <a:extLst>
                <a:ext uri="{FF2B5EF4-FFF2-40B4-BE49-F238E27FC236}">
                  <a16:creationId xmlns:a16="http://schemas.microsoft.com/office/drawing/2014/main" id="{14774795-01CB-92BA-12EF-421C32385DD1}"/>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0A4E7C39-480A-4C60-A89E-3225C784F27E}"/>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E5D119A-5AB7-F1AD-A090-EF43776A3CD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7" name="Group 36">
            <a:extLst>
              <a:ext uri="{FF2B5EF4-FFF2-40B4-BE49-F238E27FC236}">
                <a16:creationId xmlns:a16="http://schemas.microsoft.com/office/drawing/2014/main" id="{361C4D5C-C9A3-FB7B-BFC7-129B9F8590BB}"/>
              </a:ext>
            </a:extLst>
          </p:cNvPr>
          <p:cNvGrpSpPr/>
          <p:nvPr/>
        </p:nvGrpSpPr>
        <p:grpSpPr>
          <a:xfrm>
            <a:off x="4424024" y="2384472"/>
            <a:ext cx="1711691" cy="307777"/>
            <a:chOff x="4424024" y="1993947"/>
            <a:chExt cx="1711691" cy="307777"/>
          </a:xfrm>
        </p:grpSpPr>
        <p:cxnSp>
          <p:nvCxnSpPr>
            <p:cNvPr id="38" name="Straight Arrow Connector 37">
              <a:extLst>
                <a:ext uri="{FF2B5EF4-FFF2-40B4-BE49-F238E27FC236}">
                  <a16:creationId xmlns:a16="http://schemas.microsoft.com/office/drawing/2014/main" id="{46C5F842-2AB9-929E-E43B-5BB9DE832970}"/>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604C776B-F973-F092-0922-46118435737E}"/>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0" name="Group 39">
            <a:extLst>
              <a:ext uri="{FF2B5EF4-FFF2-40B4-BE49-F238E27FC236}">
                <a16:creationId xmlns:a16="http://schemas.microsoft.com/office/drawing/2014/main" id="{35D4C3D2-821F-9A53-C0A0-32E29683B69E}"/>
              </a:ext>
            </a:extLst>
          </p:cNvPr>
          <p:cNvGrpSpPr/>
          <p:nvPr/>
        </p:nvGrpSpPr>
        <p:grpSpPr>
          <a:xfrm>
            <a:off x="4424024" y="2704812"/>
            <a:ext cx="3423382" cy="338554"/>
            <a:chOff x="4424024" y="2314287"/>
            <a:chExt cx="3423382" cy="338554"/>
          </a:xfrm>
        </p:grpSpPr>
        <p:sp>
          <p:nvSpPr>
            <p:cNvPr id="41" name="TextBox 40">
              <a:extLst>
                <a:ext uri="{FF2B5EF4-FFF2-40B4-BE49-F238E27FC236}">
                  <a16:creationId xmlns:a16="http://schemas.microsoft.com/office/drawing/2014/main" id="{57612C0D-B0A7-1D0D-976A-612FE7FCAADD}"/>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2" name="Straight Arrow Connector 41">
              <a:extLst>
                <a:ext uri="{FF2B5EF4-FFF2-40B4-BE49-F238E27FC236}">
                  <a16:creationId xmlns:a16="http://schemas.microsoft.com/office/drawing/2014/main" id="{F02F528A-9F27-59DB-3D10-9B8F11BC289F}"/>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3" name="Group 42">
            <a:extLst>
              <a:ext uri="{FF2B5EF4-FFF2-40B4-BE49-F238E27FC236}">
                <a16:creationId xmlns:a16="http://schemas.microsoft.com/office/drawing/2014/main" id="{21B6350C-F24C-1E38-1171-BCFFA076A051}"/>
              </a:ext>
            </a:extLst>
          </p:cNvPr>
          <p:cNvGrpSpPr/>
          <p:nvPr/>
        </p:nvGrpSpPr>
        <p:grpSpPr>
          <a:xfrm>
            <a:off x="7847403" y="2997196"/>
            <a:ext cx="211110" cy="276255"/>
            <a:chOff x="6135715" y="2009709"/>
            <a:chExt cx="211110" cy="276255"/>
          </a:xfrm>
        </p:grpSpPr>
        <p:cxnSp>
          <p:nvCxnSpPr>
            <p:cNvPr id="44" name="Straight Connector 43">
              <a:extLst>
                <a:ext uri="{FF2B5EF4-FFF2-40B4-BE49-F238E27FC236}">
                  <a16:creationId xmlns:a16="http://schemas.microsoft.com/office/drawing/2014/main" id="{352C5F30-68CF-4D6B-8456-10F2402ABBDF}"/>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057FF69-ACA6-B86A-834A-A0D596E5CAFD}"/>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F32C5C4E-F167-3113-8991-7BB41E42E401}"/>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52B52656-6B1C-A770-3DA7-9800AE7EFAC1}"/>
              </a:ext>
            </a:extLst>
          </p:cNvPr>
          <p:cNvGrpSpPr/>
          <p:nvPr/>
        </p:nvGrpSpPr>
        <p:grpSpPr>
          <a:xfrm>
            <a:off x="4424021" y="2989132"/>
            <a:ext cx="3423382" cy="338554"/>
            <a:chOff x="4424021" y="2598607"/>
            <a:chExt cx="3423382" cy="338554"/>
          </a:xfrm>
        </p:grpSpPr>
        <p:sp>
          <p:nvSpPr>
            <p:cNvPr id="48" name="TextBox 47">
              <a:extLst>
                <a:ext uri="{FF2B5EF4-FFF2-40B4-BE49-F238E27FC236}">
                  <a16:creationId xmlns:a16="http://schemas.microsoft.com/office/drawing/2014/main" id="{C409799E-F4C5-650B-7E0F-15E111D6C99D}"/>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49" name="Straight Arrow Connector 48">
              <a:extLst>
                <a:ext uri="{FF2B5EF4-FFF2-40B4-BE49-F238E27FC236}">
                  <a16:creationId xmlns:a16="http://schemas.microsoft.com/office/drawing/2014/main" id="{A4091696-6E48-31F8-82D1-5C9882EE528F}"/>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758F38FC-9EF1-BAD4-AB8C-32AED64247E6}"/>
              </a:ext>
            </a:extLst>
          </p:cNvPr>
          <p:cNvGrpSpPr/>
          <p:nvPr/>
        </p:nvGrpSpPr>
        <p:grpSpPr>
          <a:xfrm>
            <a:off x="4424021" y="3061038"/>
            <a:ext cx="5135076" cy="584775"/>
            <a:chOff x="4424021" y="2670513"/>
            <a:chExt cx="5135076" cy="584775"/>
          </a:xfrm>
        </p:grpSpPr>
        <p:sp>
          <p:nvSpPr>
            <p:cNvPr id="51" name="TextBox 50">
              <a:extLst>
                <a:ext uri="{FF2B5EF4-FFF2-40B4-BE49-F238E27FC236}">
                  <a16:creationId xmlns:a16="http://schemas.microsoft.com/office/drawing/2014/main" id="{E60832A4-5155-CCF6-C4E6-B649411ED8C5}"/>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2" name="Straight Arrow Connector 51">
              <a:extLst>
                <a:ext uri="{FF2B5EF4-FFF2-40B4-BE49-F238E27FC236}">
                  <a16:creationId xmlns:a16="http://schemas.microsoft.com/office/drawing/2014/main" id="{B71FBE69-03F3-EDAC-CF29-EE5E35C15ECA}"/>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BFF54722-F431-8CFF-974A-325542EB0B9C}"/>
              </a:ext>
            </a:extLst>
          </p:cNvPr>
          <p:cNvGrpSpPr/>
          <p:nvPr/>
        </p:nvGrpSpPr>
        <p:grpSpPr>
          <a:xfrm>
            <a:off x="9559080" y="3576633"/>
            <a:ext cx="211110" cy="276255"/>
            <a:chOff x="6135715" y="2009709"/>
            <a:chExt cx="211110" cy="276255"/>
          </a:xfrm>
        </p:grpSpPr>
        <p:cxnSp>
          <p:nvCxnSpPr>
            <p:cNvPr id="54" name="Straight Connector 53">
              <a:extLst>
                <a:ext uri="{FF2B5EF4-FFF2-40B4-BE49-F238E27FC236}">
                  <a16:creationId xmlns:a16="http://schemas.microsoft.com/office/drawing/2014/main" id="{5A812B24-46AF-8272-A76C-BF78E64854B2}"/>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9BF34937-673B-3703-B685-C8E90F1DEDC8}"/>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DD154917-2E90-CAA8-282A-5883BAF193A8}"/>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CD41CC62-ABCB-64A4-473A-0DED27011E91}"/>
              </a:ext>
            </a:extLst>
          </p:cNvPr>
          <p:cNvGrpSpPr/>
          <p:nvPr/>
        </p:nvGrpSpPr>
        <p:grpSpPr>
          <a:xfrm>
            <a:off x="4424005" y="3571845"/>
            <a:ext cx="5135075" cy="338554"/>
            <a:chOff x="4424005" y="3181320"/>
            <a:chExt cx="5135075" cy="338554"/>
          </a:xfrm>
        </p:grpSpPr>
        <p:sp>
          <p:nvSpPr>
            <p:cNvPr id="58" name="TextBox 57">
              <a:extLst>
                <a:ext uri="{FF2B5EF4-FFF2-40B4-BE49-F238E27FC236}">
                  <a16:creationId xmlns:a16="http://schemas.microsoft.com/office/drawing/2014/main" id="{525A4842-7950-E91C-C9A0-11DB996BA4B7}"/>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59" name="Straight Arrow Connector 58">
              <a:extLst>
                <a:ext uri="{FF2B5EF4-FFF2-40B4-BE49-F238E27FC236}">
                  <a16:creationId xmlns:a16="http://schemas.microsoft.com/office/drawing/2014/main" id="{CB5297C5-565E-517A-8ED0-E0D11C4562A9}"/>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E367EE65-1C87-355F-CE1A-D83D3BD0485B}"/>
              </a:ext>
            </a:extLst>
          </p:cNvPr>
          <p:cNvGrpSpPr/>
          <p:nvPr/>
        </p:nvGrpSpPr>
        <p:grpSpPr>
          <a:xfrm>
            <a:off x="11281244" y="4205647"/>
            <a:ext cx="211110" cy="276255"/>
            <a:chOff x="6135715" y="2009709"/>
            <a:chExt cx="211110" cy="276255"/>
          </a:xfrm>
        </p:grpSpPr>
        <p:cxnSp>
          <p:nvCxnSpPr>
            <p:cNvPr id="61" name="Straight Connector 60">
              <a:extLst>
                <a:ext uri="{FF2B5EF4-FFF2-40B4-BE49-F238E27FC236}">
                  <a16:creationId xmlns:a16="http://schemas.microsoft.com/office/drawing/2014/main" id="{DAE8B798-F371-DD18-66B5-0A8A7D6A484A}"/>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58E85FBC-2486-562E-1DF4-57CE5335F432}"/>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6BF38E4A-F4D8-FBD9-0967-2A9333904D0D}"/>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4" name="Group 63">
            <a:extLst>
              <a:ext uri="{FF2B5EF4-FFF2-40B4-BE49-F238E27FC236}">
                <a16:creationId xmlns:a16="http://schemas.microsoft.com/office/drawing/2014/main" id="{D722367A-E10D-F9D3-7A9A-3668FD9999B8}"/>
              </a:ext>
            </a:extLst>
          </p:cNvPr>
          <p:cNvGrpSpPr/>
          <p:nvPr/>
        </p:nvGrpSpPr>
        <p:grpSpPr>
          <a:xfrm>
            <a:off x="4424005" y="4186648"/>
            <a:ext cx="6857239" cy="338554"/>
            <a:chOff x="4424005" y="3796123"/>
            <a:chExt cx="6857239" cy="338554"/>
          </a:xfrm>
        </p:grpSpPr>
        <p:sp>
          <p:nvSpPr>
            <p:cNvPr id="65" name="TextBox 64">
              <a:extLst>
                <a:ext uri="{FF2B5EF4-FFF2-40B4-BE49-F238E27FC236}">
                  <a16:creationId xmlns:a16="http://schemas.microsoft.com/office/drawing/2014/main" id="{C103F7F0-D5B5-D1D2-ECB8-96DB6EEF06F8}"/>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6" name="Straight Arrow Connector 65">
              <a:extLst>
                <a:ext uri="{FF2B5EF4-FFF2-40B4-BE49-F238E27FC236}">
                  <a16:creationId xmlns:a16="http://schemas.microsoft.com/office/drawing/2014/main" id="{60992484-2EF0-CA3A-01FC-7C26B5A9E580}"/>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B8725FFF-08AC-4A26-349F-E8F38CD00F75}"/>
              </a:ext>
            </a:extLst>
          </p:cNvPr>
          <p:cNvGrpSpPr/>
          <p:nvPr/>
        </p:nvGrpSpPr>
        <p:grpSpPr>
          <a:xfrm>
            <a:off x="2658732" y="4251792"/>
            <a:ext cx="1765273" cy="584775"/>
            <a:chOff x="2658732" y="3861267"/>
            <a:chExt cx="1765273" cy="584775"/>
          </a:xfrm>
        </p:grpSpPr>
        <p:sp>
          <p:nvSpPr>
            <p:cNvPr id="68" name="TextBox 67">
              <a:extLst>
                <a:ext uri="{FF2B5EF4-FFF2-40B4-BE49-F238E27FC236}">
                  <a16:creationId xmlns:a16="http://schemas.microsoft.com/office/drawing/2014/main" id="{E2F4F855-1451-AEA3-A17C-5164B380DCE2}"/>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B568D32D-4995-2B69-A41E-89738A42FD19}"/>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DE8126F9-0F41-57A9-B0D2-D272681B244E}"/>
              </a:ext>
            </a:extLst>
          </p:cNvPr>
          <p:cNvGrpSpPr/>
          <p:nvPr/>
        </p:nvGrpSpPr>
        <p:grpSpPr>
          <a:xfrm>
            <a:off x="997772" y="4271469"/>
            <a:ext cx="1754797" cy="584775"/>
            <a:chOff x="997772" y="3880944"/>
            <a:chExt cx="1754797" cy="584775"/>
          </a:xfrm>
        </p:grpSpPr>
        <p:sp>
          <p:nvSpPr>
            <p:cNvPr id="71" name="TextBox 70">
              <a:extLst>
                <a:ext uri="{FF2B5EF4-FFF2-40B4-BE49-F238E27FC236}">
                  <a16:creationId xmlns:a16="http://schemas.microsoft.com/office/drawing/2014/main" id="{B2A8F4CC-BF48-EDA0-C6E0-00FEE557F09A}"/>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B4582E2F-ACA7-B176-7841-4338BB7A4AB2}"/>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0032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5636-9105-563A-482C-05C043434572}"/>
              </a:ext>
            </a:extLst>
          </p:cNvPr>
          <p:cNvSpPr>
            <a:spLocks noGrp="1"/>
          </p:cNvSpPr>
          <p:nvPr>
            <p:ph type="title"/>
          </p:nvPr>
        </p:nvSpPr>
        <p:spPr/>
        <p:txBody>
          <a:bodyPr/>
          <a:lstStyle/>
          <a:p>
            <a:r>
              <a:rPr lang="en-US" dirty="0"/>
              <a:t>Process Flow</a:t>
            </a:r>
          </a:p>
        </p:txBody>
      </p:sp>
      <p:sp>
        <p:nvSpPr>
          <p:cNvPr id="3" name="Rectangle: Rounded Corners 2">
            <a:extLst>
              <a:ext uri="{FF2B5EF4-FFF2-40B4-BE49-F238E27FC236}">
                <a16:creationId xmlns:a16="http://schemas.microsoft.com/office/drawing/2014/main" id="{A2801CBA-F7AF-EFF6-7D5F-9E947FB0AD14}"/>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4" name="Cylinder 3">
            <a:extLst>
              <a:ext uri="{FF2B5EF4-FFF2-40B4-BE49-F238E27FC236}">
                <a16:creationId xmlns:a16="http://schemas.microsoft.com/office/drawing/2014/main" id="{9B3D4B52-59D5-DA2A-431F-786494FC7591}"/>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a:t>
            </a:r>
            <a:r>
              <a:rPr lang="en-US" b="1" dirty="0" err="1"/>
              <a:t>Ingester</a:t>
            </a:r>
            <a:endParaRPr lang="en-US" b="1" dirty="0"/>
          </a:p>
        </p:txBody>
      </p:sp>
      <p:cxnSp>
        <p:nvCxnSpPr>
          <p:cNvPr id="5" name="Straight Arrow Connector 4">
            <a:extLst>
              <a:ext uri="{FF2B5EF4-FFF2-40B4-BE49-F238E27FC236}">
                <a16:creationId xmlns:a16="http://schemas.microsoft.com/office/drawing/2014/main" id="{80207AA8-1C2C-B08E-EEBD-1B1DB3AA7DCA}"/>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256FB044-B53C-5427-9EF1-EA97700D4D1B}"/>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0E1C8C5F-2B0F-0C2E-9E50-4E793D42F68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0B44A0A4-69B4-6FBE-BAB3-C4A5CAE953BB}"/>
              </a:ext>
            </a:extLst>
          </p:cNvPr>
          <p:cNvGrpSpPr/>
          <p:nvPr/>
        </p:nvGrpSpPr>
        <p:grpSpPr>
          <a:xfrm>
            <a:off x="7405959" y="2222881"/>
            <a:ext cx="4535618" cy="536713"/>
            <a:chOff x="7405959" y="2222881"/>
            <a:chExt cx="4535618" cy="536713"/>
          </a:xfrm>
        </p:grpSpPr>
        <p:sp>
          <p:nvSpPr>
            <p:cNvPr id="9" name="Rectangle: Rounded Corners 8">
              <a:extLst>
                <a:ext uri="{FF2B5EF4-FFF2-40B4-BE49-F238E27FC236}">
                  <a16:creationId xmlns:a16="http://schemas.microsoft.com/office/drawing/2014/main" id="{72181BFE-44EC-9BC8-496F-E71A16C476B8}"/>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0" name="Straight Arrow Connector 9">
              <a:extLst>
                <a:ext uri="{FF2B5EF4-FFF2-40B4-BE49-F238E27FC236}">
                  <a16:creationId xmlns:a16="http://schemas.microsoft.com/office/drawing/2014/main" id="{DA8B259B-1FA5-DCC3-2005-1F119969216D}"/>
                </a:ext>
              </a:extLst>
            </p:cNvPr>
            <p:cNvCxnSpPr>
              <a:cxnSpLocks/>
              <a:endCxn id="9"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25D8ECB3-4339-51CF-6884-71399A6882EC}"/>
              </a:ext>
            </a:extLst>
          </p:cNvPr>
          <p:cNvGrpSpPr/>
          <p:nvPr/>
        </p:nvGrpSpPr>
        <p:grpSpPr>
          <a:xfrm>
            <a:off x="7405959" y="3600271"/>
            <a:ext cx="4507678" cy="536713"/>
            <a:chOff x="7405959" y="3600271"/>
            <a:chExt cx="4507678" cy="536713"/>
          </a:xfrm>
        </p:grpSpPr>
        <p:sp>
          <p:nvSpPr>
            <p:cNvPr id="12" name="Rectangle: Rounded Corners 11">
              <a:extLst>
                <a:ext uri="{FF2B5EF4-FFF2-40B4-BE49-F238E27FC236}">
                  <a16:creationId xmlns:a16="http://schemas.microsoft.com/office/drawing/2014/main" id="{1B066717-51D2-56A8-E289-B5B61A5EE253}"/>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3" name="Straight Arrow Connector 12">
              <a:extLst>
                <a:ext uri="{FF2B5EF4-FFF2-40B4-BE49-F238E27FC236}">
                  <a16:creationId xmlns:a16="http://schemas.microsoft.com/office/drawing/2014/main" id="{CD64BFD2-6D0F-C74C-2CFD-C296ACE0C194}"/>
                </a:ext>
              </a:extLst>
            </p:cNvPr>
            <p:cNvCxnSpPr>
              <a:cxnSpLocks/>
              <a:endCxn id="12"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6281A460-9756-4908-7D56-57134933CE52}"/>
              </a:ext>
            </a:extLst>
          </p:cNvPr>
          <p:cNvGrpSpPr/>
          <p:nvPr/>
        </p:nvGrpSpPr>
        <p:grpSpPr>
          <a:xfrm>
            <a:off x="7413735" y="5051042"/>
            <a:ext cx="4499902" cy="536713"/>
            <a:chOff x="7413735" y="5051042"/>
            <a:chExt cx="4499902" cy="536713"/>
          </a:xfrm>
        </p:grpSpPr>
        <p:sp>
          <p:nvSpPr>
            <p:cNvPr id="15" name="Rectangle: Rounded Corners 14">
              <a:extLst>
                <a:ext uri="{FF2B5EF4-FFF2-40B4-BE49-F238E27FC236}">
                  <a16:creationId xmlns:a16="http://schemas.microsoft.com/office/drawing/2014/main" id="{570BB76C-52F7-46DA-9586-DF7900C5DC6D}"/>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6" name="Straight Arrow Connector 15">
              <a:extLst>
                <a:ext uri="{FF2B5EF4-FFF2-40B4-BE49-F238E27FC236}">
                  <a16:creationId xmlns:a16="http://schemas.microsoft.com/office/drawing/2014/main" id="{398D9FDE-E0B7-A7F9-29DB-95A69B8DF733}"/>
                </a:ext>
              </a:extLst>
            </p:cNvPr>
            <p:cNvCxnSpPr>
              <a:cxnSpLocks/>
              <a:endCxn id="15"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89D5F84E-B98F-D1A5-1B76-3DB802DD6491}"/>
              </a:ext>
            </a:extLst>
          </p:cNvPr>
          <p:cNvGrpSpPr/>
          <p:nvPr/>
        </p:nvGrpSpPr>
        <p:grpSpPr>
          <a:xfrm>
            <a:off x="278361" y="4780605"/>
            <a:ext cx="4542094" cy="1285576"/>
            <a:chOff x="278361" y="4780605"/>
            <a:chExt cx="4542094" cy="1285576"/>
          </a:xfrm>
        </p:grpSpPr>
        <p:sp>
          <p:nvSpPr>
            <p:cNvPr id="18" name="Rectangle: Rounded Corners 17">
              <a:extLst>
                <a:ext uri="{FF2B5EF4-FFF2-40B4-BE49-F238E27FC236}">
                  <a16:creationId xmlns:a16="http://schemas.microsoft.com/office/drawing/2014/main" id="{9E7FB9D8-D636-0064-50D1-62ABAB95414C}"/>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19" name="Straight Arrow Connector 18">
              <a:extLst>
                <a:ext uri="{FF2B5EF4-FFF2-40B4-BE49-F238E27FC236}">
                  <a16:creationId xmlns:a16="http://schemas.microsoft.com/office/drawing/2014/main" id="{53623ADA-8660-D888-F449-EBDFC0E83334}"/>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267A1D41-DA1B-0AFA-5BEC-D632CE21ED4D}"/>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grpSp>
        <p:nvGrpSpPr>
          <p:cNvPr id="21" name="Group 20">
            <a:extLst>
              <a:ext uri="{FF2B5EF4-FFF2-40B4-BE49-F238E27FC236}">
                <a16:creationId xmlns:a16="http://schemas.microsoft.com/office/drawing/2014/main" id="{0711901A-703C-DFCC-7785-71FE1986E8CB}"/>
              </a:ext>
            </a:extLst>
          </p:cNvPr>
          <p:cNvGrpSpPr/>
          <p:nvPr/>
        </p:nvGrpSpPr>
        <p:grpSpPr>
          <a:xfrm>
            <a:off x="278361" y="2176667"/>
            <a:ext cx="3875308" cy="1314635"/>
            <a:chOff x="278361" y="2176667"/>
            <a:chExt cx="3875308" cy="1314635"/>
          </a:xfrm>
        </p:grpSpPr>
        <p:sp>
          <p:nvSpPr>
            <p:cNvPr id="22" name="Rectangle: Rounded Corners 21">
              <a:extLst>
                <a:ext uri="{FF2B5EF4-FFF2-40B4-BE49-F238E27FC236}">
                  <a16:creationId xmlns:a16="http://schemas.microsoft.com/office/drawing/2014/main" id="{C5667648-CADF-1D12-048C-10456D882A99}"/>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3" name="Straight Arrow Connector 22">
              <a:extLst>
                <a:ext uri="{FF2B5EF4-FFF2-40B4-BE49-F238E27FC236}">
                  <a16:creationId xmlns:a16="http://schemas.microsoft.com/office/drawing/2014/main" id="{42AD4C9B-2110-631C-708F-741839CEF6FC}"/>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D26FF3B2-5FD6-FCE9-11D1-54EA0783A27B}"/>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grpSp>
      <p:grpSp>
        <p:nvGrpSpPr>
          <p:cNvPr id="25" name="Group 24">
            <a:extLst>
              <a:ext uri="{FF2B5EF4-FFF2-40B4-BE49-F238E27FC236}">
                <a16:creationId xmlns:a16="http://schemas.microsoft.com/office/drawing/2014/main" id="{8C08F9B7-F947-8DC2-689A-68D3AD334DB3}"/>
              </a:ext>
            </a:extLst>
          </p:cNvPr>
          <p:cNvGrpSpPr/>
          <p:nvPr/>
        </p:nvGrpSpPr>
        <p:grpSpPr>
          <a:xfrm>
            <a:off x="293919" y="3491302"/>
            <a:ext cx="3837289" cy="1289303"/>
            <a:chOff x="293919" y="3491302"/>
            <a:chExt cx="3837289" cy="1289303"/>
          </a:xfrm>
        </p:grpSpPr>
        <p:sp>
          <p:nvSpPr>
            <p:cNvPr id="26" name="Rectangle: Rounded Corners 25">
              <a:extLst>
                <a:ext uri="{FF2B5EF4-FFF2-40B4-BE49-F238E27FC236}">
                  <a16:creationId xmlns:a16="http://schemas.microsoft.com/office/drawing/2014/main" id="{839F36EA-93B2-0ACF-4F40-FB5777935F84}"/>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7" name="Straight Arrow Connector 26">
              <a:extLst>
                <a:ext uri="{FF2B5EF4-FFF2-40B4-BE49-F238E27FC236}">
                  <a16:creationId xmlns:a16="http://schemas.microsoft.com/office/drawing/2014/main" id="{85F53650-E6EB-ECBB-9017-B02E4E9FBE81}"/>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3668DD18-A7C6-C976-DDDA-28BF9E31A48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grpSp>
        <p:nvGrpSpPr>
          <p:cNvPr id="29" name="Group 28">
            <a:extLst>
              <a:ext uri="{FF2B5EF4-FFF2-40B4-BE49-F238E27FC236}">
                <a16:creationId xmlns:a16="http://schemas.microsoft.com/office/drawing/2014/main" id="{6A3F1EF1-C0C2-6B59-F64F-DC334C726BBD}"/>
              </a:ext>
            </a:extLst>
          </p:cNvPr>
          <p:cNvGrpSpPr/>
          <p:nvPr/>
        </p:nvGrpSpPr>
        <p:grpSpPr>
          <a:xfrm>
            <a:off x="3416902" y="3379070"/>
            <a:ext cx="2498188" cy="1133179"/>
            <a:chOff x="3416902" y="3379070"/>
            <a:chExt cx="2498188" cy="1133179"/>
          </a:xfrm>
        </p:grpSpPr>
        <p:cxnSp>
          <p:nvCxnSpPr>
            <p:cNvPr id="30" name="Straight Arrow Connector 29">
              <a:extLst>
                <a:ext uri="{FF2B5EF4-FFF2-40B4-BE49-F238E27FC236}">
                  <a16:creationId xmlns:a16="http://schemas.microsoft.com/office/drawing/2014/main" id="{A64E9095-7D9F-C206-9D31-7A9D60DEB023}"/>
                </a:ext>
              </a:extLst>
            </p:cNvPr>
            <p:cNvCxnSpPr>
              <a:cxnSpLocks/>
              <a:stCxn id="26" idx="3"/>
              <a:endCxn id="4"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EE3E569-EB34-4983-5A79-05175BB85737}"/>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2" name="TextBox 31">
            <a:extLst>
              <a:ext uri="{FF2B5EF4-FFF2-40B4-BE49-F238E27FC236}">
                <a16:creationId xmlns:a16="http://schemas.microsoft.com/office/drawing/2014/main" id="{97C88637-5F4E-67B3-3889-F43376947354}"/>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3" name="TextBox 32">
            <a:extLst>
              <a:ext uri="{FF2B5EF4-FFF2-40B4-BE49-F238E27FC236}">
                <a16:creationId xmlns:a16="http://schemas.microsoft.com/office/drawing/2014/main" id="{1FFAAE26-ED7E-D6F8-4C86-6875BCE76092}"/>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4" name="TextBox 33">
            <a:extLst>
              <a:ext uri="{FF2B5EF4-FFF2-40B4-BE49-F238E27FC236}">
                <a16:creationId xmlns:a16="http://schemas.microsoft.com/office/drawing/2014/main" id="{A512A39B-BC4A-3293-7E56-8D57C6DC7D24}"/>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5" name="TextBox 34">
            <a:extLst>
              <a:ext uri="{FF2B5EF4-FFF2-40B4-BE49-F238E27FC236}">
                <a16:creationId xmlns:a16="http://schemas.microsoft.com/office/drawing/2014/main" id="{AC9D1D17-EE35-2EFA-CFA2-6A896CBD3EE6}"/>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113375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up)">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1000" fill="hold"/>
                                        <p:tgtEl>
                                          <p:spTgt spid="4"/>
                                        </p:tgtEl>
                                        <p:attrNameLst>
                                          <p:attrName>ppt_w</p:attrName>
                                        </p:attrNameLst>
                                      </p:cBhvr>
                                      <p:tavLst>
                                        <p:tav tm="0">
                                          <p:val>
                                            <p:fltVal val="0"/>
                                          </p:val>
                                        </p:tav>
                                        <p:tav tm="100000">
                                          <p:val>
                                            <p:strVal val="#ppt_w"/>
                                          </p:val>
                                        </p:tav>
                                      </p:tavLst>
                                    </p:anim>
                                    <p:anim calcmode="lin" valueType="num">
                                      <p:cBhvr>
                                        <p:cTn id="33" dur="1000" fill="hold"/>
                                        <p:tgtEl>
                                          <p:spTgt spid="4"/>
                                        </p:tgtEl>
                                        <p:attrNameLst>
                                          <p:attrName>ppt_h</p:attrName>
                                        </p:attrNameLst>
                                      </p:cBhvr>
                                      <p:tavLst>
                                        <p:tav tm="0">
                                          <p:val>
                                            <p:fltVal val="0"/>
                                          </p:val>
                                        </p:tav>
                                        <p:tav tm="100000">
                                          <p:val>
                                            <p:strVal val="#ppt_h"/>
                                          </p:val>
                                        </p:tav>
                                      </p:tavLst>
                                    </p:anim>
                                    <p:anim calcmode="lin" valueType="num">
                                      <p:cBhvr>
                                        <p:cTn id="34" dur="1000" fill="hold"/>
                                        <p:tgtEl>
                                          <p:spTgt spid="4"/>
                                        </p:tgtEl>
                                        <p:attrNameLst>
                                          <p:attrName>style.rotation</p:attrName>
                                        </p:attrNameLst>
                                      </p:cBhvr>
                                      <p:tavLst>
                                        <p:tav tm="0">
                                          <p:val>
                                            <p:fltVal val="90"/>
                                          </p:val>
                                        </p:tav>
                                        <p:tav tm="100000">
                                          <p:val>
                                            <p:fltVal val="0"/>
                                          </p:val>
                                        </p:tav>
                                      </p:tavLst>
                                    </p:anim>
                                    <p:animEffect transition="in" filter="fade">
                                      <p:cBhvr>
                                        <p:cTn id="35" dur="1000"/>
                                        <p:tgtEl>
                                          <p:spTgt spid="4"/>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down)">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down)">
                                      <p:cBhvr>
                                        <p:cTn id="44" dur="500"/>
                                        <p:tgtEl>
                                          <p:spTgt spid="6"/>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left)">
                                      <p:cBhvr>
                                        <p:cTn id="57" dur="500"/>
                                        <p:tgtEl>
                                          <p:spTgt spid="8"/>
                                        </p:tgtEl>
                                      </p:cBhvr>
                                    </p:animEffect>
                                  </p:childTnLst>
                                </p:cTn>
                              </p:par>
                              <p:par>
                                <p:cTn id="58" presetID="22" presetClass="entr" presetSubtype="8"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wipe(left)">
                                      <p:cBhvr>
                                        <p:cTn id="60" dur="500"/>
                                        <p:tgtEl>
                                          <p:spTgt spid="11"/>
                                        </p:tgtEl>
                                      </p:cBhvr>
                                    </p:animEffect>
                                  </p:childTnLst>
                                </p:cTn>
                              </p:par>
                              <p:par>
                                <p:cTn id="61" presetID="22" presetClass="entr" presetSubtype="8"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left)">
                                      <p:cBhvr>
                                        <p:cTn id="63" dur="5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fade">
                                      <p:cBhvr>
                                        <p:cTn id="71" dur="500"/>
                                        <p:tgtEl>
                                          <p:spTgt spid="3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32" grpId="0"/>
      <p:bldP spid="33" grpId="0"/>
      <p:bldP spid="34" grpId="0"/>
      <p:bldP spid="3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84E1-6C77-460D-32D1-A4AB29E25483}"/>
              </a:ext>
            </a:extLst>
          </p:cNvPr>
          <p:cNvSpPr>
            <a:spLocks noGrp="1"/>
          </p:cNvSpPr>
          <p:nvPr>
            <p:ph type="title"/>
          </p:nvPr>
        </p:nvSpPr>
        <p:spPr/>
        <p:txBody>
          <a:bodyPr/>
          <a:lstStyle/>
          <a:p>
            <a:r>
              <a:rPr lang="en-US" dirty="0"/>
              <a:t>Event Consumption Models</a:t>
            </a:r>
          </a:p>
        </p:txBody>
      </p:sp>
      <p:sp>
        <p:nvSpPr>
          <p:cNvPr id="3" name="Rectangle: Rounded Corners 2">
            <a:extLst>
              <a:ext uri="{FF2B5EF4-FFF2-40B4-BE49-F238E27FC236}">
                <a16:creationId xmlns:a16="http://schemas.microsoft.com/office/drawing/2014/main" id="{0A426FF7-DF2E-FFA1-F61D-A3DF9FB6CA60}"/>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4" name="Rectangle: Rounded Corners 3">
            <a:extLst>
              <a:ext uri="{FF2B5EF4-FFF2-40B4-BE49-F238E27FC236}">
                <a16:creationId xmlns:a16="http://schemas.microsoft.com/office/drawing/2014/main" id="{BAB65B7A-B675-4533-E36B-68005FEB5106}"/>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5" name="Rectangle: Rounded Corners 4">
            <a:extLst>
              <a:ext uri="{FF2B5EF4-FFF2-40B4-BE49-F238E27FC236}">
                <a16:creationId xmlns:a16="http://schemas.microsoft.com/office/drawing/2014/main" id="{1EEF60AE-E1E2-B752-6D98-F9945B95B3F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6" name="Rectangle: Rounded Corners 5">
            <a:extLst>
              <a:ext uri="{FF2B5EF4-FFF2-40B4-BE49-F238E27FC236}">
                <a16:creationId xmlns:a16="http://schemas.microsoft.com/office/drawing/2014/main" id="{DC8AA2D1-AC6D-C8F9-EFDF-AF7277E32A8B}"/>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EC14D9BD-1EEE-793D-1788-89ED456E0A20}"/>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8" name="Straight Arrow Connector 7">
            <a:extLst>
              <a:ext uri="{FF2B5EF4-FFF2-40B4-BE49-F238E27FC236}">
                <a16:creationId xmlns:a16="http://schemas.microsoft.com/office/drawing/2014/main" id="{5B25DA12-B207-B507-9C6D-3645D14C28C6}"/>
              </a:ext>
            </a:extLst>
          </p:cNvPr>
          <p:cNvCxnSpPr>
            <a:stCxn id="3" idx="3"/>
            <a:endCxn id="4"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2FF3D623-92D2-0B15-4D0C-3D4D1EA57904}"/>
              </a:ext>
            </a:extLst>
          </p:cNvPr>
          <p:cNvCxnSpPr>
            <a:stCxn id="5" idx="1"/>
            <a:endCxn id="4"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2F2E5C3E-C52F-20EE-B1E4-6296E0C23E4F}"/>
              </a:ext>
            </a:extLst>
          </p:cNvPr>
          <p:cNvCxnSpPr>
            <a:stCxn id="6" idx="1"/>
            <a:endCxn id="4"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155255F-C5B8-B9C1-CF96-FD4097C00A97}"/>
              </a:ext>
            </a:extLst>
          </p:cNvPr>
          <p:cNvCxnSpPr>
            <a:stCxn id="7" idx="1"/>
            <a:endCxn id="4"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02A187F6-86A6-05B2-CEF0-B7051798A6D2}"/>
              </a:ext>
            </a:extLst>
          </p:cNvPr>
          <p:cNvSpPr txBox="1"/>
          <p:nvPr/>
        </p:nvSpPr>
        <p:spPr>
          <a:xfrm>
            <a:off x="278363" y="1579243"/>
            <a:ext cx="1960793" cy="707886"/>
          </a:xfrm>
          <a:prstGeom prst="rect">
            <a:avLst/>
          </a:prstGeom>
          <a:noFill/>
        </p:spPr>
        <p:txBody>
          <a:bodyPr wrap="none" rtlCol="0">
            <a:spAutoFit/>
          </a:bodyPr>
          <a:lstStyle/>
          <a:p>
            <a:r>
              <a:rPr lang="en-US" sz="4000" dirty="0"/>
              <a:t>Pub/Sub</a:t>
            </a:r>
          </a:p>
        </p:txBody>
      </p:sp>
      <p:sp>
        <p:nvSpPr>
          <p:cNvPr id="13" name="TextBox 12">
            <a:extLst>
              <a:ext uri="{FF2B5EF4-FFF2-40B4-BE49-F238E27FC236}">
                <a16:creationId xmlns:a16="http://schemas.microsoft.com/office/drawing/2014/main" id="{105927AB-8F51-635B-0E77-B7DC53819A39}"/>
              </a:ext>
            </a:extLst>
          </p:cNvPr>
          <p:cNvSpPr txBox="1"/>
          <p:nvPr/>
        </p:nvSpPr>
        <p:spPr>
          <a:xfrm>
            <a:off x="3736716" y="1546240"/>
            <a:ext cx="3575338" cy="707886"/>
          </a:xfrm>
          <a:prstGeom prst="rect">
            <a:avLst/>
          </a:prstGeom>
          <a:noFill/>
        </p:spPr>
        <p:txBody>
          <a:bodyPr wrap="none" rtlCol="0">
            <a:spAutoFit/>
          </a:bodyPr>
          <a:lstStyle/>
          <a:p>
            <a:r>
              <a:rPr lang="en-US" sz="4000" dirty="0"/>
              <a:t>Event Streaming</a:t>
            </a:r>
          </a:p>
        </p:txBody>
      </p:sp>
    </p:spTree>
    <p:extLst>
      <p:ext uri="{BB962C8B-B14F-4D97-AF65-F5344CB8AC3E}">
        <p14:creationId xmlns:p14="http://schemas.microsoft.com/office/powerpoint/2010/main" val="2841039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grpId="0" nodeType="withEffect">
                                  <p:stCondLst>
                                    <p:cond delay="0"/>
                                  </p:stCondLst>
                                  <p:childTnLst>
                                    <p:set>
                                      <p:cBhvr>
                                        <p:cTn id="9" dur="indefinite"/>
                                        <p:tgtEl>
                                          <p:spTgt spid="4"/>
                                        </p:tgtEl>
                                        <p:attrNameLst>
                                          <p:attrName>style.opacity</p:attrName>
                                        </p:attrNameLst>
                                      </p:cBhvr>
                                      <p:to>
                                        <p:strVal val="0.5"/>
                                      </p:to>
                                    </p:set>
                                    <p:animEffect filter="image" prLst="opacity: 0.5">
                                      <p:cBhvr rctx="IE">
                                        <p:cTn id="10" dur="indefinite"/>
                                        <p:tgtEl>
                                          <p:spTgt spid="4"/>
                                        </p:tgtEl>
                                      </p:cBhvr>
                                    </p:animEffect>
                                  </p:childTnLst>
                                </p:cTn>
                              </p:par>
                              <p:par>
                                <p:cTn id="11" presetID="9" presetClass="emph" presetSubtype="0" grpId="0" nodeType="withEffect">
                                  <p:stCondLst>
                                    <p:cond delay="0"/>
                                  </p:stCondLst>
                                  <p:childTnLst>
                                    <p:set>
                                      <p:cBhvr>
                                        <p:cTn id="12" dur="indefinite"/>
                                        <p:tgtEl>
                                          <p:spTgt spid="5"/>
                                        </p:tgtEl>
                                        <p:attrNameLst>
                                          <p:attrName>style.opacity</p:attrName>
                                        </p:attrNameLst>
                                      </p:cBhvr>
                                      <p:to>
                                        <p:strVal val="0.5"/>
                                      </p:to>
                                    </p:set>
                                    <p:animEffect filter="image" prLst="opacity: 0.5">
                                      <p:cBhvr rctx="IE">
                                        <p:cTn id="13" dur="indefinite"/>
                                        <p:tgtEl>
                                          <p:spTgt spid="5"/>
                                        </p:tgtEl>
                                      </p:cBhvr>
                                    </p:animEffect>
                                  </p:childTnLst>
                                </p:cTn>
                              </p:par>
                              <p:par>
                                <p:cTn id="14" presetID="9" presetClass="emph" presetSubtype="0" grpId="0" nodeType="withEffect">
                                  <p:stCondLst>
                                    <p:cond delay="0"/>
                                  </p:stCondLst>
                                  <p:childTnLst>
                                    <p:set>
                                      <p:cBhvr>
                                        <p:cTn id="15" dur="indefinite"/>
                                        <p:tgtEl>
                                          <p:spTgt spid="6"/>
                                        </p:tgtEl>
                                        <p:attrNameLst>
                                          <p:attrName>style.opacity</p:attrName>
                                        </p:attrNameLst>
                                      </p:cBhvr>
                                      <p:to>
                                        <p:strVal val="0.5"/>
                                      </p:to>
                                    </p:set>
                                    <p:animEffect filter="image" prLst="opacity: 0.5">
                                      <p:cBhvr rctx="IE">
                                        <p:cTn id="16" dur="indefinite"/>
                                        <p:tgtEl>
                                          <p:spTgt spid="6"/>
                                        </p:tgtEl>
                                      </p:cBhvr>
                                    </p:animEffect>
                                  </p:childTnLst>
                                </p:cTn>
                              </p:par>
                              <p:par>
                                <p:cTn id="17" presetID="9" presetClass="emph" presetSubtype="0" grpId="0" nodeType="withEffect">
                                  <p:stCondLst>
                                    <p:cond delay="0"/>
                                  </p:stCondLst>
                                  <p:childTnLst>
                                    <p:set>
                                      <p:cBhvr>
                                        <p:cTn id="18" dur="indefinite"/>
                                        <p:tgtEl>
                                          <p:spTgt spid="7"/>
                                        </p:tgtEl>
                                        <p:attrNameLst>
                                          <p:attrName>style.opacity</p:attrName>
                                        </p:attrNameLst>
                                      </p:cBhvr>
                                      <p:to>
                                        <p:strVal val="0.5"/>
                                      </p:to>
                                    </p:set>
                                    <p:animEffect filter="image" prLst="opacity: 0.5">
                                      <p:cBhvr rctx="IE">
                                        <p:cTn id="19" dur="indefinite"/>
                                        <p:tgtEl>
                                          <p:spTgt spid="7"/>
                                        </p:tgtEl>
                                      </p:cBhvr>
                                    </p:animEffect>
                                  </p:childTnLst>
                                </p:cTn>
                              </p:par>
                              <p:par>
                                <p:cTn id="20" presetID="9" presetClass="emph" presetSubtype="0" nodeType="withEffect">
                                  <p:stCondLst>
                                    <p:cond delay="0"/>
                                  </p:stCondLst>
                                  <p:childTnLst>
                                    <p:set>
                                      <p:cBhvr>
                                        <p:cTn id="21" dur="indefinite"/>
                                        <p:tgtEl>
                                          <p:spTgt spid="8"/>
                                        </p:tgtEl>
                                        <p:attrNameLst>
                                          <p:attrName>style.opacity</p:attrName>
                                        </p:attrNameLst>
                                      </p:cBhvr>
                                      <p:to>
                                        <p:strVal val="0.5"/>
                                      </p:to>
                                    </p:set>
                                    <p:animEffect filter="image" prLst="opacity: 0.5">
                                      <p:cBhvr rctx="IE">
                                        <p:cTn id="22" dur="indefinite"/>
                                        <p:tgtEl>
                                          <p:spTgt spid="8"/>
                                        </p:tgtEl>
                                      </p:cBhvr>
                                    </p:animEffect>
                                  </p:childTnLst>
                                </p:cTn>
                              </p:par>
                              <p:par>
                                <p:cTn id="23" presetID="9" presetClass="emph" presetSubtype="0" nodeType="withEffect">
                                  <p:stCondLst>
                                    <p:cond delay="0"/>
                                  </p:stCondLst>
                                  <p:childTnLst>
                                    <p:set>
                                      <p:cBhvr>
                                        <p:cTn id="24" dur="indefinite"/>
                                        <p:tgtEl>
                                          <p:spTgt spid="9"/>
                                        </p:tgtEl>
                                        <p:attrNameLst>
                                          <p:attrName>style.opacity</p:attrName>
                                        </p:attrNameLst>
                                      </p:cBhvr>
                                      <p:to>
                                        <p:strVal val="0.5"/>
                                      </p:to>
                                    </p:set>
                                    <p:animEffect filter="image" prLst="opacity: 0.5">
                                      <p:cBhvr rctx="IE">
                                        <p:cTn id="25" dur="indefinite"/>
                                        <p:tgtEl>
                                          <p:spTgt spid="9"/>
                                        </p:tgtEl>
                                      </p:cBhvr>
                                    </p:animEffect>
                                  </p:childTnLst>
                                </p:cTn>
                              </p:par>
                              <p:par>
                                <p:cTn id="26" presetID="9" presetClass="emph" presetSubtype="0" nodeType="withEffect">
                                  <p:stCondLst>
                                    <p:cond delay="0"/>
                                  </p:stCondLst>
                                  <p:childTnLst>
                                    <p:set>
                                      <p:cBhvr>
                                        <p:cTn id="27" dur="indefinite"/>
                                        <p:tgtEl>
                                          <p:spTgt spid="10"/>
                                        </p:tgtEl>
                                        <p:attrNameLst>
                                          <p:attrName>style.opacity</p:attrName>
                                        </p:attrNameLst>
                                      </p:cBhvr>
                                      <p:to>
                                        <p:strVal val="0.5"/>
                                      </p:to>
                                    </p:set>
                                    <p:animEffect filter="image" prLst="opacity: 0.5">
                                      <p:cBhvr rctx="IE">
                                        <p:cTn id="28" dur="indefinite"/>
                                        <p:tgtEl>
                                          <p:spTgt spid="10"/>
                                        </p:tgtEl>
                                      </p:cBhvr>
                                    </p:animEffect>
                                  </p:childTnLst>
                                </p:cTn>
                              </p:par>
                              <p:par>
                                <p:cTn id="29" presetID="9" presetClass="emph" presetSubtype="0" nodeType="withEffect">
                                  <p:stCondLst>
                                    <p:cond delay="0"/>
                                  </p:stCondLst>
                                  <p:childTnLst>
                                    <p:set>
                                      <p:cBhvr>
                                        <p:cTn id="30" dur="indefinite"/>
                                        <p:tgtEl>
                                          <p:spTgt spid="11"/>
                                        </p:tgtEl>
                                        <p:attrNameLst>
                                          <p:attrName>style.opacity</p:attrName>
                                        </p:attrNameLst>
                                      </p:cBhvr>
                                      <p:to>
                                        <p:strVal val="0.5"/>
                                      </p:to>
                                    </p:set>
                                    <p:animEffect filter="image" prLst="opacity: 0.5">
                                      <p:cBhvr rctx="IE">
                                        <p:cTn id="31" dur="indefinite"/>
                                        <p:tgtEl>
                                          <p:spTgt spid="11"/>
                                        </p:tgtEl>
                                      </p:cBhvr>
                                    </p:animEffect>
                                  </p:childTnLst>
                                </p:cTn>
                              </p:par>
                            </p:childTnLst>
                          </p:cTn>
                        </p:par>
                        <p:par>
                          <p:cTn id="32" fill="hold">
                            <p:stCondLst>
                              <p:cond delay="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12" grpId="0"/>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BB6B4-5618-88C6-1BA3-D0377C5F0373}"/>
              </a:ext>
            </a:extLst>
          </p:cNvPr>
          <p:cNvSpPr>
            <a:spLocks noGrp="1"/>
          </p:cNvSpPr>
          <p:nvPr>
            <p:ph type="title"/>
          </p:nvPr>
        </p:nvSpPr>
        <p:spPr/>
        <p:txBody>
          <a:bodyPr/>
          <a:lstStyle/>
          <a:p>
            <a:r>
              <a:rPr lang="en-US" dirty="0"/>
              <a:t>Consumer Processing Variations</a:t>
            </a:r>
          </a:p>
        </p:txBody>
      </p:sp>
      <p:sp>
        <p:nvSpPr>
          <p:cNvPr id="3" name="Rectangle: Rounded Corners 2">
            <a:extLst>
              <a:ext uri="{FF2B5EF4-FFF2-40B4-BE49-F238E27FC236}">
                <a16:creationId xmlns:a16="http://schemas.microsoft.com/office/drawing/2014/main" id="{65206579-805C-CCE1-2876-CD660C461EA3}"/>
              </a:ext>
            </a:extLst>
          </p:cNvPr>
          <p:cNvSpPr/>
          <p:nvPr/>
        </p:nvSpPr>
        <p:spPr>
          <a:xfrm>
            <a:off x="190500"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4" name="Rectangle: Rounded Corners 3">
            <a:extLst>
              <a:ext uri="{FF2B5EF4-FFF2-40B4-BE49-F238E27FC236}">
                <a16:creationId xmlns:a16="http://schemas.microsoft.com/office/drawing/2014/main" id="{00DD3A67-0977-7FAE-B64F-61212E4754F0}"/>
              </a:ext>
            </a:extLst>
          </p:cNvPr>
          <p:cNvSpPr/>
          <p:nvPr/>
        </p:nvSpPr>
        <p:spPr>
          <a:xfrm>
            <a:off x="4405312"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5" name="Rectangle: Rounded Corners 4">
            <a:extLst>
              <a:ext uri="{FF2B5EF4-FFF2-40B4-BE49-F238E27FC236}">
                <a16:creationId xmlns:a16="http://schemas.microsoft.com/office/drawing/2014/main" id="{38A3BDB7-CF00-EA6B-B6B2-0CD4229F2102}"/>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6" name="Rectangle: Rounded Corners 5">
            <a:extLst>
              <a:ext uri="{FF2B5EF4-FFF2-40B4-BE49-F238E27FC236}">
                <a16:creationId xmlns:a16="http://schemas.microsoft.com/office/drawing/2014/main" id="{7F9B3DD7-6E74-8240-EFDC-BCB087DAAA45}"/>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9D25A564-366E-C029-BF55-A09B85E1A5C9}"/>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8" name="Straight Arrow Connector 7">
            <a:extLst>
              <a:ext uri="{FF2B5EF4-FFF2-40B4-BE49-F238E27FC236}">
                <a16:creationId xmlns:a16="http://schemas.microsoft.com/office/drawing/2014/main" id="{67818C75-BE09-601C-915A-F27A92CDA555}"/>
              </a:ext>
            </a:extLst>
          </p:cNvPr>
          <p:cNvCxnSpPr>
            <a:stCxn id="3" idx="3"/>
            <a:endCxn id="4" idx="1"/>
          </p:cNvCxnSpPr>
          <p:nvPr/>
        </p:nvCxnSpPr>
        <p:spPr>
          <a:xfrm>
            <a:off x="3038475" y="3429000"/>
            <a:ext cx="1366837" cy="0"/>
          </a:xfrm>
          <a:prstGeom prst="straightConnector1">
            <a:avLst/>
          </a:prstGeom>
          <a:ln w="19050">
            <a:solidFill>
              <a:schemeClr val="dk1">
                <a:alpha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C8E723B8-70FB-2202-D20D-5F6F79E9407B}"/>
              </a:ext>
            </a:extLst>
          </p:cNvPr>
          <p:cNvCxnSpPr>
            <a:stCxn id="5" idx="1"/>
            <a:endCxn id="4"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A781053A-BCB5-8F01-5AB8-90249CCA85E5}"/>
              </a:ext>
            </a:extLst>
          </p:cNvPr>
          <p:cNvCxnSpPr>
            <a:stCxn id="6" idx="1"/>
            <a:endCxn id="4"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CAC8E44C-0CE5-FCEC-54A0-8B72EF1ED1DA}"/>
              </a:ext>
            </a:extLst>
          </p:cNvPr>
          <p:cNvCxnSpPr>
            <a:stCxn id="7" idx="1"/>
            <a:endCxn id="4"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0B1EF1CF-7396-8B7C-CFFE-78CD6499CD94}"/>
              </a:ext>
            </a:extLst>
          </p:cNvPr>
          <p:cNvSpPr/>
          <p:nvPr/>
        </p:nvSpPr>
        <p:spPr>
          <a:xfrm>
            <a:off x="8620123" y="140617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Simple Event Processing</a:t>
            </a:r>
          </a:p>
        </p:txBody>
      </p:sp>
      <p:sp>
        <p:nvSpPr>
          <p:cNvPr id="13" name="Rectangle: Rounded Corners 12">
            <a:extLst>
              <a:ext uri="{FF2B5EF4-FFF2-40B4-BE49-F238E27FC236}">
                <a16:creationId xmlns:a16="http://schemas.microsoft.com/office/drawing/2014/main" id="{BA3D4F6A-FA42-0F9A-E973-723A6FE03FC2}"/>
              </a:ext>
            </a:extLst>
          </p:cNvPr>
          <p:cNvSpPr/>
          <p:nvPr/>
        </p:nvSpPr>
        <p:spPr>
          <a:xfrm>
            <a:off x="8620123" y="2908162"/>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Complex Event Processing</a:t>
            </a:r>
          </a:p>
        </p:txBody>
      </p:sp>
      <p:sp>
        <p:nvSpPr>
          <p:cNvPr id="14" name="Rectangle: Rounded Corners 13">
            <a:extLst>
              <a:ext uri="{FF2B5EF4-FFF2-40B4-BE49-F238E27FC236}">
                <a16:creationId xmlns:a16="http://schemas.microsoft.com/office/drawing/2014/main" id="{B9F7DFAC-3423-451A-9233-AB0B4B12EF40}"/>
              </a:ext>
            </a:extLst>
          </p:cNvPr>
          <p:cNvSpPr/>
          <p:nvPr/>
        </p:nvSpPr>
        <p:spPr>
          <a:xfrm>
            <a:off x="8620123" y="442312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Stream Processing</a:t>
            </a:r>
          </a:p>
        </p:txBody>
      </p:sp>
    </p:spTree>
    <p:extLst>
      <p:ext uri="{BB962C8B-B14F-4D97-AF65-F5344CB8AC3E}">
        <p14:creationId xmlns:p14="http://schemas.microsoft.com/office/powerpoint/2010/main" val="189994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2" grpId="0" animBg="1"/>
      <p:bldP spid="13" grpId="0" animBg="1"/>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50912-0F5A-6993-0F01-F110D56B5C1B}"/>
              </a:ext>
            </a:extLst>
          </p:cNvPr>
          <p:cNvSpPr>
            <a:spLocks noGrp="1"/>
          </p:cNvSpPr>
          <p:nvPr>
            <p:ph type="title"/>
          </p:nvPr>
        </p:nvSpPr>
        <p:spPr/>
        <p:txBody>
          <a:bodyPr/>
          <a:lstStyle/>
          <a:p>
            <a:r>
              <a:rPr lang="en-US" dirty="0"/>
              <a:t>External Event Sources</a:t>
            </a:r>
          </a:p>
        </p:txBody>
      </p:sp>
      <p:sp>
        <p:nvSpPr>
          <p:cNvPr id="3" name="Rectangle: Rounded Corners 2">
            <a:extLst>
              <a:ext uri="{FF2B5EF4-FFF2-40B4-BE49-F238E27FC236}">
                <a16:creationId xmlns:a16="http://schemas.microsoft.com/office/drawing/2014/main" id="{4234704B-5ED6-0F96-0E77-15D885E08086}"/>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4" name="Rectangle: Rounded Corners 3">
            <a:extLst>
              <a:ext uri="{FF2B5EF4-FFF2-40B4-BE49-F238E27FC236}">
                <a16:creationId xmlns:a16="http://schemas.microsoft.com/office/drawing/2014/main" id="{B587207E-232B-1DC7-0117-64DBD7C54A45}"/>
              </a:ext>
            </a:extLst>
          </p:cNvPr>
          <p:cNvSpPr/>
          <p:nvPr/>
        </p:nvSpPr>
        <p:spPr>
          <a:xfrm>
            <a:off x="4405312" y="2889249"/>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5" name="Rectangle: Rounded Corners 4">
            <a:extLst>
              <a:ext uri="{FF2B5EF4-FFF2-40B4-BE49-F238E27FC236}">
                <a16:creationId xmlns:a16="http://schemas.microsoft.com/office/drawing/2014/main" id="{7CC1379A-568A-E9C9-2F27-9F9E19A8D8D4}"/>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6" name="Rectangle: Rounded Corners 5">
            <a:extLst>
              <a:ext uri="{FF2B5EF4-FFF2-40B4-BE49-F238E27FC236}">
                <a16:creationId xmlns:a16="http://schemas.microsoft.com/office/drawing/2014/main" id="{450BABB6-5237-E0DF-1EFF-423CD08A81A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4CDA7C63-6DF7-B740-DCB7-BC3C9114409E}"/>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8" name="Straight Arrow Connector 7">
            <a:extLst>
              <a:ext uri="{FF2B5EF4-FFF2-40B4-BE49-F238E27FC236}">
                <a16:creationId xmlns:a16="http://schemas.microsoft.com/office/drawing/2014/main" id="{FD9CB6D4-EAEB-DA3D-1B67-058F2B199538}"/>
              </a:ext>
            </a:extLst>
          </p:cNvPr>
          <p:cNvCxnSpPr>
            <a:stCxn id="3" idx="3"/>
            <a:endCxn id="4" idx="1"/>
          </p:cNvCxnSpPr>
          <p:nvPr/>
        </p:nvCxnSpPr>
        <p:spPr>
          <a:xfrm flipV="1">
            <a:off x="3038475" y="3403599"/>
            <a:ext cx="1366837" cy="254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0FC0F232-8BB2-5FC3-8409-BBD3C559364C}"/>
              </a:ext>
            </a:extLst>
          </p:cNvPr>
          <p:cNvCxnSpPr>
            <a:stCxn id="5" idx="1"/>
            <a:endCxn id="4" idx="3"/>
          </p:cNvCxnSpPr>
          <p:nvPr/>
        </p:nvCxnSpPr>
        <p:spPr>
          <a:xfrm flipH="1">
            <a:off x="7253287" y="1933186"/>
            <a:ext cx="1366838" cy="147041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43235292-6919-B3B4-5B86-CC856D34C83F}"/>
              </a:ext>
            </a:extLst>
          </p:cNvPr>
          <p:cNvCxnSpPr>
            <a:stCxn id="6" idx="1"/>
            <a:endCxn id="4" idx="3"/>
          </p:cNvCxnSpPr>
          <p:nvPr/>
        </p:nvCxnSpPr>
        <p:spPr>
          <a:xfrm flipH="1" flipV="1">
            <a:off x="7253287" y="3403599"/>
            <a:ext cx="1366837" cy="254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A566D11-1805-77B4-8C99-0CF54CF9E806}"/>
              </a:ext>
            </a:extLst>
          </p:cNvPr>
          <p:cNvCxnSpPr>
            <a:stCxn id="7" idx="1"/>
            <a:endCxn id="4" idx="3"/>
          </p:cNvCxnSpPr>
          <p:nvPr/>
        </p:nvCxnSpPr>
        <p:spPr>
          <a:xfrm flipH="1" flipV="1">
            <a:off x="7253287" y="3403599"/>
            <a:ext cx="1366836" cy="152121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F6487C1D-C816-1920-DC95-28EA788162E9}"/>
              </a:ext>
            </a:extLst>
          </p:cNvPr>
          <p:cNvCxnSpPr/>
          <p:nvPr/>
        </p:nvCxnSpPr>
        <p:spPr>
          <a:xfrm>
            <a:off x="3038475" y="334327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B7B22708-8418-AE13-5C08-520DB1C14798}"/>
              </a:ext>
            </a:extLst>
          </p:cNvPr>
          <p:cNvCxnSpPr/>
          <p:nvPr/>
        </p:nvCxnSpPr>
        <p:spPr>
          <a:xfrm>
            <a:off x="3038475" y="351472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3FE2BAF5-DA66-8196-0B04-C1A9150C97EB}"/>
              </a:ext>
            </a:extLst>
          </p:cNvPr>
          <p:cNvCxnSpPr/>
          <p:nvPr/>
        </p:nvCxnSpPr>
        <p:spPr>
          <a:xfrm>
            <a:off x="3038475" y="3248026"/>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FA33D385-48A5-C22D-A0D4-A7B4AB4E4EA9}"/>
              </a:ext>
            </a:extLst>
          </p:cNvPr>
          <p:cNvCxnSpPr/>
          <p:nvPr/>
        </p:nvCxnSpPr>
        <p:spPr>
          <a:xfrm>
            <a:off x="3038475" y="3605213"/>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39E95DD-6F7B-1B7D-00F2-5550CC65FDA6}"/>
              </a:ext>
            </a:extLst>
          </p:cNvPr>
          <p:cNvCxnSpPr/>
          <p:nvPr/>
        </p:nvCxnSpPr>
        <p:spPr>
          <a:xfrm>
            <a:off x="3038475" y="31623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55EB67AC-B848-BB2F-AA3A-374C9C67E696}"/>
              </a:ext>
            </a:extLst>
          </p:cNvPr>
          <p:cNvCxnSpPr/>
          <p:nvPr/>
        </p:nvCxnSpPr>
        <p:spPr>
          <a:xfrm>
            <a:off x="3038475" y="3690937"/>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DBF2B974-7881-0E6A-7355-2695A02DA872}"/>
              </a:ext>
            </a:extLst>
          </p:cNvPr>
          <p:cNvCxnSpPr/>
          <p:nvPr/>
        </p:nvCxnSpPr>
        <p:spPr>
          <a:xfrm>
            <a:off x="3038475" y="307657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CE91393-C2EC-8990-0E08-5DCF7A452791}"/>
              </a:ext>
            </a:extLst>
          </p:cNvPr>
          <p:cNvCxnSpPr/>
          <p:nvPr/>
        </p:nvCxnSpPr>
        <p:spPr>
          <a:xfrm>
            <a:off x="3038475" y="378142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2405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15F00-FC44-5356-7224-3AE1CDCA314B}"/>
              </a:ext>
            </a:extLst>
          </p:cNvPr>
          <p:cNvSpPr>
            <a:spLocks noGrp="1"/>
          </p:cNvSpPr>
          <p:nvPr>
            <p:ph type="title"/>
          </p:nvPr>
        </p:nvSpPr>
        <p:spPr/>
        <p:txBody>
          <a:bodyPr/>
          <a:lstStyle/>
          <a:p>
            <a:r>
              <a:rPr lang="en-US" dirty="0"/>
              <a:t>Multiple Consumer Instances</a:t>
            </a:r>
          </a:p>
        </p:txBody>
      </p:sp>
      <p:sp>
        <p:nvSpPr>
          <p:cNvPr id="3" name="Rectangle: Rounded Corners 2">
            <a:extLst>
              <a:ext uri="{FF2B5EF4-FFF2-40B4-BE49-F238E27FC236}">
                <a16:creationId xmlns:a16="http://schemas.microsoft.com/office/drawing/2014/main" id="{DFCB1D5C-62D7-1A9D-0895-CB7733CB4033}"/>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4" name="Rectangle: Rounded Corners 3">
            <a:extLst>
              <a:ext uri="{FF2B5EF4-FFF2-40B4-BE49-F238E27FC236}">
                <a16:creationId xmlns:a16="http://schemas.microsoft.com/office/drawing/2014/main" id="{59D3AF4F-E7DE-D140-C6A8-9C1250E507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5" name="Rectangle: Rounded Corners 4">
            <a:extLst>
              <a:ext uri="{FF2B5EF4-FFF2-40B4-BE49-F238E27FC236}">
                <a16:creationId xmlns:a16="http://schemas.microsoft.com/office/drawing/2014/main" id="{D6C46B95-211F-1009-D459-F3F107F247FF}"/>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6" name="Rectangle: Rounded Corners 5">
            <a:extLst>
              <a:ext uri="{FF2B5EF4-FFF2-40B4-BE49-F238E27FC236}">
                <a16:creationId xmlns:a16="http://schemas.microsoft.com/office/drawing/2014/main" id="{61335378-4135-4BBA-95BE-B8ECBF6E9077}"/>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6E276072-846C-5F04-5AE8-24852A0CE0AD}"/>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8" name="Straight Arrow Connector 7">
            <a:extLst>
              <a:ext uri="{FF2B5EF4-FFF2-40B4-BE49-F238E27FC236}">
                <a16:creationId xmlns:a16="http://schemas.microsoft.com/office/drawing/2014/main" id="{9C320C4E-941F-CBA6-3312-14D832F85BDE}"/>
              </a:ext>
            </a:extLst>
          </p:cNvPr>
          <p:cNvCxnSpPr>
            <a:stCxn id="3" idx="3"/>
            <a:endCxn id="4"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9DD97DF1-D6DB-37CD-13D2-3EA21A1F947A}"/>
              </a:ext>
            </a:extLst>
          </p:cNvPr>
          <p:cNvCxnSpPr>
            <a:stCxn id="5" idx="1"/>
            <a:endCxn id="4"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2A92EDEA-0E15-FAC4-6628-3E32B372F08E}"/>
              </a:ext>
            </a:extLst>
          </p:cNvPr>
          <p:cNvCxnSpPr>
            <a:stCxn id="6" idx="1"/>
            <a:endCxn id="4"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02528E3-8C8F-3B97-4AAE-46B5B194BF51}"/>
              </a:ext>
            </a:extLst>
          </p:cNvPr>
          <p:cNvCxnSpPr>
            <a:stCxn id="7" idx="1"/>
            <a:endCxn id="4"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6E36D396-9A02-0EB6-2923-716352478F4E}"/>
              </a:ext>
            </a:extLst>
          </p:cNvPr>
          <p:cNvSpPr/>
          <p:nvPr/>
        </p:nvSpPr>
        <p:spPr>
          <a:xfrm>
            <a:off x="8620123" y="1422012"/>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3" name="Rectangle: Rounded Corners 12">
            <a:extLst>
              <a:ext uri="{FF2B5EF4-FFF2-40B4-BE49-F238E27FC236}">
                <a16:creationId xmlns:a16="http://schemas.microsoft.com/office/drawing/2014/main" id="{B94A89AF-25C5-D626-9DC6-58B5985300F4}"/>
              </a:ext>
            </a:extLst>
          </p:cNvPr>
          <p:cNvSpPr/>
          <p:nvPr/>
        </p:nvSpPr>
        <p:spPr>
          <a:xfrm>
            <a:off x="8620123" y="2171929"/>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4" name="Rectangle: Rounded Corners 13">
            <a:extLst>
              <a:ext uri="{FF2B5EF4-FFF2-40B4-BE49-F238E27FC236}">
                <a16:creationId xmlns:a16="http://schemas.microsoft.com/office/drawing/2014/main" id="{E56AB488-9335-6A05-D71A-889A4987C240}"/>
              </a:ext>
            </a:extLst>
          </p:cNvPr>
          <p:cNvSpPr/>
          <p:nvPr/>
        </p:nvSpPr>
        <p:spPr>
          <a:xfrm>
            <a:off x="8620123" y="180038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5" name="Rectangle: Rounded Corners 14">
            <a:extLst>
              <a:ext uri="{FF2B5EF4-FFF2-40B4-BE49-F238E27FC236}">
                <a16:creationId xmlns:a16="http://schemas.microsoft.com/office/drawing/2014/main" id="{4016714B-E55A-D808-DB4E-E2265859D550}"/>
              </a:ext>
            </a:extLst>
          </p:cNvPr>
          <p:cNvSpPr/>
          <p:nvPr/>
        </p:nvSpPr>
        <p:spPr>
          <a:xfrm>
            <a:off x="8620124" y="291782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6" name="Rectangle: Rounded Corners 15">
            <a:extLst>
              <a:ext uri="{FF2B5EF4-FFF2-40B4-BE49-F238E27FC236}">
                <a16:creationId xmlns:a16="http://schemas.microsoft.com/office/drawing/2014/main" id="{25AD8C74-7902-E400-A263-2E3E5C879F67}"/>
              </a:ext>
            </a:extLst>
          </p:cNvPr>
          <p:cNvSpPr/>
          <p:nvPr/>
        </p:nvSpPr>
        <p:spPr>
          <a:xfrm>
            <a:off x="8620124" y="3667743"/>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7" name="Rectangle: Rounded Corners 16">
            <a:extLst>
              <a:ext uri="{FF2B5EF4-FFF2-40B4-BE49-F238E27FC236}">
                <a16:creationId xmlns:a16="http://schemas.microsoft.com/office/drawing/2014/main" id="{FA4BC21C-7B50-4F97-B05F-51AE78C28C0D}"/>
              </a:ext>
            </a:extLst>
          </p:cNvPr>
          <p:cNvSpPr/>
          <p:nvPr/>
        </p:nvSpPr>
        <p:spPr>
          <a:xfrm>
            <a:off x="8620124" y="3296200"/>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8" name="Rectangle: Rounded Corners 17">
            <a:extLst>
              <a:ext uri="{FF2B5EF4-FFF2-40B4-BE49-F238E27FC236}">
                <a16:creationId xmlns:a16="http://schemas.microsoft.com/office/drawing/2014/main" id="{6A93C51E-80F6-2E24-3403-2F0B3A820810}"/>
              </a:ext>
            </a:extLst>
          </p:cNvPr>
          <p:cNvSpPr/>
          <p:nvPr/>
        </p:nvSpPr>
        <p:spPr>
          <a:xfrm>
            <a:off x="8620123" y="4420474"/>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9" name="Rectangle: Rounded Corners 18">
            <a:extLst>
              <a:ext uri="{FF2B5EF4-FFF2-40B4-BE49-F238E27FC236}">
                <a16:creationId xmlns:a16="http://schemas.microsoft.com/office/drawing/2014/main" id="{5BD572A5-6652-D479-D52F-C1B537B45516}"/>
              </a:ext>
            </a:extLst>
          </p:cNvPr>
          <p:cNvSpPr/>
          <p:nvPr/>
        </p:nvSpPr>
        <p:spPr>
          <a:xfrm>
            <a:off x="8620123" y="5170391"/>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0" name="Rectangle: Rounded Corners 19">
            <a:extLst>
              <a:ext uri="{FF2B5EF4-FFF2-40B4-BE49-F238E27FC236}">
                <a16:creationId xmlns:a16="http://schemas.microsoft.com/office/drawing/2014/main" id="{143A298D-7298-8222-2469-4B4EB2AC8165}"/>
              </a:ext>
            </a:extLst>
          </p:cNvPr>
          <p:cNvSpPr/>
          <p:nvPr/>
        </p:nvSpPr>
        <p:spPr>
          <a:xfrm>
            <a:off x="8620123" y="4798848"/>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cxnSp>
        <p:nvCxnSpPr>
          <p:cNvPr id="21" name="Straight Arrow Connector 20">
            <a:extLst>
              <a:ext uri="{FF2B5EF4-FFF2-40B4-BE49-F238E27FC236}">
                <a16:creationId xmlns:a16="http://schemas.microsoft.com/office/drawing/2014/main" id="{27FFEA64-E52A-0CB2-726B-B16D8EBB44B7}"/>
              </a:ext>
            </a:extLst>
          </p:cNvPr>
          <p:cNvCxnSpPr>
            <a:stCxn id="12" idx="1"/>
            <a:endCxn id="4" idx="3"/>
          </p:cNvCxnSpPr>
          <p:nvPr/>
        </p:nvCxnSpPr>
        <p:spPr>
          <a:xfrm flipH="1">
            <a:off x="7253287" y="1554811"/>
            <a:ext cx="1366836" cy="18741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F09DEB1F-00F5-83EE-0FAE-ABC66B358D0E}"/>
              </a:ext>
            </a:extLst>
          </p:cNvPr>
          <p:cNvCxnSpPr>
            <a:stCxn id="13" idx="1"/>
            <a:endCxn id="4" idx="3"/>
          </p:cNvCxnSpPr>
          <p:nvPr/>
        </p:nvCxnSpPr>
        <p:spPr>
          <a:xfrm flipH="1">
            <a:off x="7253287" y="2304728"/>
            <a:ext cx="1366836" cy="11242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66F7D5FB-A563-6B8A-F428-56FF939C0711}"/>
              </a:ext>
            </a:extLst>
          </p:cNvPr>
          <p:cNvCxnSpPr>
            <a:stCxn id="15" idx="1"/>
            <a:endCxn id="4" idx="3"/>
          </p:cNvCxnSpPr>
          <p:nvPr/>
        </p:nvCxnSpPr>
        <p:spPr>
          <a:xfrm flipH="1">
            <a:off x="7253287" y="3050625"/>
            <a:ext cx="1366837" cy="3783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43CA82D3-2319-5882-B72E-A52823602BE7}"/>
              </a:ext>
            </a:extLst>
          </p:cNvPr>
          <p:cNvCxnSpPr>
            <a:stCxn id="16" idx="1"/>
            <a:endCxn id="4" idx="3"/>
          </p:cNvCxnSpPr>
          <p:nvPr/>
        </p:nvCxnSpPr>
        <p:spPr>
          <a:xfrm flipH="1" flipV="1">
            <a:off x="7253287" y="3429000"/>
            <a:ext cx="1366837" cy="3715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2D68045-D65E-5464-7F45-0AA288F55571}"/>
              </a:ext>
            </a:extLst>
          </p:cNvPr>
          <p:cNvCxnSpPr>
            <a:cxnSpLocks/>
            <a:stCxn id="18" idx="1"/>
            <a:endCxn id="4" idx="3"/>
          </p:cNvCxnSpPr>
          <p:nvPr/>
        </p:nvCxnSpPr>
        <p:spPr>
          <a:xfrm flipH="1" flipV="1">
            <a:off x="7253287" y="3429000"/>
            <a:ext cx="1366836" cy="11242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9A2141DA-7227-27AA-98AB-E8D1B0A7AA15}"/>
              </a:ext>
            </a:extLst>
          </p:cNvPr>
          <p:cNvCxnSpPr>
            <a:stCxn id="19" idx="1"/>
            <a:endCxn id="4" idx="3"/>
          </p:cNvCxnSpPr>
          <p:nvPr/>
        </p:nvCxnSpPr>
        <p:spPr>
          <a:xfrm flipH="1" flipV="1">
            <a:off x="7253287" y="3429000"/>
            <a:ext cx="1366836" cy="18741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6921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up)">
                                      <p:cBhvr>
                                        <p:cTn id="19" dur="500"/>
                                        <p:tgtEl>
                                          <p:spTgt spid="21"/>
                                        </p:tgtEl>
                                      </p:cBhvr>
                                    </p:animEffect>
                                  </p:childTnLst>
                                </p:cTn>
                              </p:par>
                              <p:par>
                                <p:cTn id="20" presetID="22" presetClass="entr" presetSubtype="1"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childTnLst>
                          </p:cTn>
                        </p:par>
                        <p:par>
                          <p:cTn id="23" fill="hold">
                            <p:stCondLst>
                              <p:cond delay="1000"/>
                            </p:stCondLst>
                            <p:childTnLst>
                              <p:par>
                                <p:cTn id="24" presetID="1" presetClass="exit"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right)">
                                      <p:cBhvr>
                                        <p:cTn id="38" dur="500"/>
                                        <p:tgtEl>
                                          <p:spTgt spid="23"/>
                                        </p:tgtEl>
                                      </p:cBhvr>
                                    </p:animEffect>
                                  </p:childTnLst>
                                </p:cTn>
                              </p:par>
                              <p:par>
                                <p:cTn id="39" presetID="22" presetClass="entr" presetSubtype="2"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right)">
                                      <p:cBhvr>
                                        <p:cTn id="41" dur="500"/>
                                        <p:tgtEl>
                                          <p:spTgt spid="24"/>
                                        </p:tgtEl>
                                      </p:cBhvr>
                                    </p:animEffect>
                                  </p:childTnLst>
                                </p:cTn>
                              </p:par>
                            </p:childTnLst>
                          </p:cTn>
                        </p:par>
                        <p:par>
                          <p:cTn id="42" fill="hold">
                            <p:stCondLst>
                              <p:cond delay="2000"/>
                            </p:stCondLst>
                            <p:childTnLst>
                              <p:par>
                                <p:cTn id="43" presetID="1" presetClass="exit" presetSubtype="0" fill="hold" grpId="0" nodeType="afterEffect">
                                  <p:stCondLst>
                                    <p:cond delay="0"/>
                                  </p:stCondLst>
                                  <p:childTnLst>
                                    <p:set>
                                      <p:cBhvr>
                                        <p:cTn id="44" dur="1" fill="hold">
                                          <p:stCondLst>
                                            <p:cond delay="0"/>
                                          </p:stCondLst>
                                        </p:cTn>
                                        <p:tgtEl>
                                          <p:spTgt spid="7"/>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par>
                          <p:cTn id="54" fill="hold">
                            <p:stCondLst>
                              <p:cond delay="2500"/>
                            </p:stCondLst>
                            <p:childTnLst>
                              <p:par>
                                <p:cTn id="55" presetID="22" presetClass="entr" presetSubtype="4" fill="hold" nodeType="after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down)">
                                      <p:cBhvr>
                                        <p:cTn id="57" dur="500"/>
                                        <p:tgtEl>
                                          <p:spTgt spid="26"/>
                                        </p:tgtEl>
                                      </p:cBhvr>
                                    </p:animEffect>
                                  </p:childTnLst>
                                </p:cTn>
                              </p:par>
                              <p:par>
                                <p:cTn id="58" presetID="22" presetClass="entr" presetSubtype="4"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down)">
                                      <p:cBhvr>
                                        <p:cTn id="6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C8C17-AC20-0D51-7618-7F09365BFE53}"/>
              </a:ext>
            </a:extLst>
          </p:cNvPr>
          <p:cNvSpPr>
            <a:spLocks noGrp="1"/>
          </p:cNvSpPr>
          <p:nvPr>
            <p:ph type="title"/>
          </p:nvPr>
        </p:nvSpPr>
        <p:spPr/>
        <p:txBody>
          <a:bodyPr/>
          <a:lstStyle/>
          <a:p>
            <a:r>
              <a:rPr lang="en-US" dirty="0"/>
              <a:t>When to use this architecture</a:t>
            </a:r>
          </a:p>
        </p:txBody>
      </p:sp>
      <p:sp>
        <p:nvSpPr>
          <p:cNvPr id="3" name="Rectangle: Rounded Corners 2">
            <a:extLst>
              <a:ext uri="{FF2B5EF4-FFF2-40B4-BE49-F238E27FC236}">
                <a16:creationId xmlns:a16="http://schemas.microsoft.com/office/drawing/2014/main" id="{19D61BD9-E315-595D-8DE8-04217199401A}"/>
              </a:ext>
            </a:extLst>
          </p:cNvPr>
          <p:cNvSpPr/>
          <p:nvPr/>
        </p:nvSpPr>
        <p:spPr>
          <a:xfrm>
            <a:off x="6907695"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High Volume/Velocity Data</a:t>
            </a:r>
          </a:p>
        </p:txBody>
      </p:sp>
      <p:sp>
        <p:nvSpPr>
          <p:cNvPr id="4" name="Rectangle: Rounded Corners 3">
            <a:extLst>
              <a:ext uri="{FF2B5EF4-FFF2-40B4-BE49-F238E27FC236}">
                <a16:creationId xmlns:a16="http://schemas.microsoft.com/office/drawing/2014/main" id="{945C5F30-20A8-EA2A-CF50-53AE87086EBC}"/>
              </a:ext>
            </a:extLst>
          </p:cNvPr>
          <p:cNvSpPr/>
          <p:nvPr/>
        </p:nvSpPr>
        <p:spPr>
          <a:xfrm>
            <a:off x="6811617"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Real-Time Processing</a:t>
            </a:r>
          </a:p>
        </p:txBody>
      </p:sp>
      <p:sp>
        <p:nvSpPr>
          <p:cNvPr id="5" name="Rectangle: Rounded Corners 4">
            <a:extLst>
              <a:ext uri="{FF2B5EF4-FFF2-40B4-BE49-F238E27FC236}">
                <a16:creationId xmlns:a16="http://schemas.microsoft.com/office/drawing/2014/main" id="{8380E158-FB1B-7874-AEB7-0F67D3C3BE05}"/>
              </a:ext>
            </a:extLst>
          </p:cNvPr>
          <p:cNvSpPr/>
          <p:nvPr/>
        </p:nvSpPr>
        <p:spPr>
          <a:xfrm>
            <a:off x="1345096"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Subsystems</a:t>
            </a:r>
          </a:p>
        </p:txBody>
      </p:sp>
      <p:sp>
        <p:nvSpPr>
          <p:cNvPr id="6" name="Rectangle: Rounded Corners 5">
            <a:extLst>
              <a:ext uri="{FF2B5EF4-FFF2-40B4-BE49-F238E27FC236}">
                <a16:creationId xmlns:a16="http://schemas.microsoft.com/office/drawing/2014/main" id="{E60C1334-511D-F444-69DA-20A8326788F9}"/>
              </a:ext>
            </a:extLst>
          </p:cNvPr>
          <p:cNvSpPr/>
          <p:nvPr/>
        </p:nvSpPr>
        <p:spPr>
          <a:xfrm>
            <a:off x="1345096"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Event Processing</a:t>
            </a:r>
          </a:p>
        </p:txBody>
      </p:sp>
    </p:spTree>
    <p:extLst>
      <p:ext uri="{BB962C8B-B14F-4D97-AF65-F5344CB8AC3E}">
        <p14:creationId xmlns:p14="http://schemas.microsoft.com/office/powerpoint/2010/main" val="224438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4F1EF-D386-DFD7-C444-363F5D737143}"/>
              </a:ext>
            </a:extLst>
          </p:cNvPr>
          <p:cNvSpPr>
            <a:spLocks noGrp="1"/>
          </p:cNvSpPr>
          <p:nvPr>
            <p:ph type="title"/>
          </p:nvPr>
        </p:nvSpPr>
        <p:spPr/>
        <p:txBody>
          <a:bodyPr/>
          <a:lstStyle/>
          <a:p>
            <a:r>
              <a:rPr lang="en-US" dirty="0"/>
              <a:t>Benefits</a:t>
            </a:r>
          </a:p>
        </p:txBody>
      </p:sp>
      <p:grpSp>
        <p:nvGrpSpPr>
          <p:cNvPr id="3" name="Group 2">
            <a:extLst>
              <a:ext uri="{FF2B5EF4-FFF2-40B4-BE49-F238E27FC236}">
                <a16:creationId xmlns:a16="http://schemas.microsoft.com/office/drawing/2014/main" id="{99890E42-69E8-46DE-8186-B13C39CCF3EA}"/>
              </a:ext>
            </a:extLst>
          </p:cNvPr>
          <p:cNvGrpSpPr/>
          <p:nvPr/>
        </p:nvGrpSpPr>
        <p:grpSpPr>
          <a:xfrm>
            <a:off x="409904" y="1465976"/>
            <a:ext cx="3512673" cy="2286220"/>
            <a:chOff x="409904" y="1465976"/>
            <a:chExt cx="3512673" cy="2286220"/>
          </a:xfrm>
        </p:grpSpPr>
        <p:sp>
          <p:nvSpPr>
            <p:cNvPr id="4" name="Rectangle 3">
              <a:extLst>
                <a:ext uri="{FF2B5EF4-FFF2-40B4-BE49-F238E27FC236}">
                  <a16:creationId xmlns:a16="http://schemas.microsoft.com/office/drawing/2014/main" id="{15321F12-6A36-8450-8A45-33629195766C}"/>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Decoupling</a:t>
              </a:r>
            </a:p>
          </p:txBody>
        </p:sp>
        <p:pic>
          <p:nvPicPr>
            <p:cNvPr id="5" name="Picture 4">
              <a:extLst>
                <a:ext uri="{FF2B5EF4-FFF2-40B4-BE49-F238E27FC236}">
                  <a16:creationId xmlns:a16="http://schemas.microsoft.com/office/drawing/2014/main" id="{9B72B3C4-677E-53FB-15E0-18365DF7C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905" y="1834277"/>
              <a:ext cx="3512672" cy="1917919"/>
            </a:xfrm>
            <a:prstGeom prst="rect">
              <a:avLst/>
            </a:prstGeom>
          </p:spPr>
        </p:pic>
      </p:grpSp>
      <p:grpSp>
        <p:nvGrpSpPr>
          <p:cNvPr id="6" name="Group 5">
            <a:extLst>
              <a:ext uri="{FF2B5EF4-FFF2-40B4-BE49-F238E27FC236}">
                <a16:creationId xmlns:a16="http://schemas.microsoft.com/office/drawing/2014/main" id="{C77A9696-409C-437D-516B-487D89FB5981}"/>
              </a:ext>
            </a:extLst>
          </p:cNvPr>
          <p:cNvGrpSpPr/>
          <p:nvPr/>
        </p:nvGrpSpPr>
        <p:grpSpPr>
          <a:xfrm>
            <a:off x="4351326" y="1465975"/>
            <a:ext cx="3504898" cy="2286221"/>
            <a:chOff x="4351326" y="1465975"/>
            <a:chExt cx="3504898" cy="2286221"/>
          </a:xfrm>
        </p:grpSpPr>
        <p:pic>
          <p:nvPicPr>
            <p:cNvPr id="7" name="Picture 6">
              <a:extLst>
                <a:ext uri="{FF2B5EF4-FFF2-40B4-BE49-F238E27FC236}">
                  <a16:creationId xmlns:a16="http://schemas.microsoft.com/office/drawing/2014/main" id="{70F203A0-637A-722A-6530-C40B360316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59101" y="1834277"/>
              <a:ext cx="3497123" cy="1917919"/>
            </a:xfrm>
            <a:prstGeom prst="rect">
              <a:avLst/>
            </a:prstGeom>
          </p:spPr>
        </p:pic>
        <p:sp>
          <p:nvSpPr>
            <p:cNvPr id="8" name="Rectangle 7">
              <a:extLst>
                <a:ext uri="{FF2B5EF4-FFF2-40B4-BE49-F238E27FC236}">
                  <a16:creationId xmlns:a16="http://schemas.microsoft.com/office/drawing/2014/main" id="{BCF009FE-5CA8-EF3F-C806-7D7C2F138379}"/>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Encapsulation</a:t>
              </a:r>
            </a:p>
          </p:txBody>
        </p:sp>
      </p:grpSp>
      <p:grpSp>
        <p:nvGrpSpPr>
          <p:cNvPr id="9" name="Group 8">
            <a:extLst>
              <a:ext uri="{FF2B5EF4-FFF2-40B4-BE49-F238E27FC236}">
                <a16:creationId xmlns:a16="http://schemas.microsoft.com/office/drawing/2014/main" id="{6C3C93C2-1B94-9EAE-3004-CE366B55E0AC}"/>
              </a:ext>
            </a:extLst>
          </p:cNvPr>
          <p:cNvGrpSpPr/>
          <p:nvPr/>
        </p:nvGrpSpPr>
        <p:grpSpPr>
          <a:xfrm>
            <a:off x="8292748" y="1465974"/>
            <a:ext cx="3504898" cy="2286222"/>
            <a:chOff x="8292748" y="1465974"/>
            <a:chExt cx="3504898" cy="2286222"/>
          </a:xfrm>
        </p:grpSpPr>
        <p:pic>
          <p:nvPicPr>
            <p:cNvPr id="10" name="Picture 9">
              <a:extLst>
                <a:ext uri="{FF2B5EF4-FFF2-40B4-BE49-F238E27FC236}">
                  <a16:creationId xmlns:a16="http://schemas.microsoft.com/office/drawing/2014/main" id="{82C10FE5-E436-77A6-28EB-0EE74BEBD9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00523" y="1834277"/>
              <a:ext cx="3481572" cy="1917919"/>
            </a:xfrm>
            <a:prstGeom prst="rect">
              <a:avLst/>
            </a:prstGeom>
          </p:spPr>
        </p:pic>
        <p:sp>
          <p:nvSpPr>
            <p:cNvPr id="11" name="Rectangle 10">
              <a:extLst>
                <a:ext uri="{FF2B5EF4-FFF2-40B4-BE49-F238E27FC236}">
                  <a16:creationId xmlns:a16="http://schemas.microsoft.com/office/drawing/2014/main" id="{121BB40A-02F9-6CD9-80F7-295A5D372844}"/>
                </a:ext>
              </a:extLst>
            </p:cNvPr>
            <p:cNvSpPr/>
            <p:nvPr/>
          </p:nvSpPr>
          <p:spPr>
            <a:xfrm>
              <a:off x="8292748" y="1465974"/>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Responsive</a:t>
              </a:r>
            </a:p>
          </p:txBody>
        </p:sp>
      </p:grpSp>
      <p:grpSp>
        <p:nvGrpSpPr>
          <p:cNvPr id="12" name="Group 11">
            <a:extLst>
              <a:ext uri="{FF2B5EF4-FFF2-40B4-BE49-F238E27FC236}">
                <a16:creationId xmlns:a16="http://schemas.microsoft.com/office/drawing/2014/main" id="{12EC9070-EEB5-795E-EE07-0BF13257C728}"/>
              </a:ext>
            </a:extLst>
          </p:cNvPr>
          <p:cNvGrpSpPr/>
          <p:nvPr/>
        </p:nvGrpSpPr>
        <p:grpSpPr>
          <a:xfrm>
            <a:off x="2347691" y="3898148"/>
            <a:ext cx="3512672" cy="2286221"/>
            <a:chOff x="2347691" y="3898148"/>
            <a:chExt cx="3512672" cy="2286221"/>
          </a:xfrm>
        </p:grpSpPr>
        <p:pic>
          <p:nvPicPr>
            <p:cNvPr id="13" name="Picture 12">
              <a:extLst>
                <a:ext uri="{FF2B5EF4-FFF2-40B4-BE49-F238E27FC236}">
                  <a16:creationId xmlns:a16="http://schemas.microsoft.com/office/drawing/2014/main" id="{27C31DBD-41EB-926D-8BF4-9356F45BD5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4" name="Rectangle 13">
              <a:extLst>
                <a:ext uri="{FF2B5EF4-FFF2-40B4-BE49-F238E27FC236}">
                  <a16:creationId xmlns:a16="http://schemas.microsoft.com/office/drawing/2014/main" id="{C5C34D2D-C440-E441-8AD4-2E9B98904825}"/>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Scalable/Distributed</a:t>
              </a:r>
            </a:p>
          </p:txBody>
        </p:sp>
      </p:grpSp>
      <p:grpSp>
        <p:nvGrpSpPr>
          <p:cNvPr id="15" name="Group 14">
            <a:extLst>
              <a:ext uri="{FF2B5EF4-FFF2-40B4-BE49-F238E27FC236}">
                <a16:creationId xmlns:a16="http://schemas.microsoft.com/office/drawing/2014/main" id="{D202AFDD-4FA6-C1E2-1ED1-FEEDF5E8CE65}"/>
              </a:ext>
            </a:extLst>
          </p:cNvPr>
          <p:cNvGrpSpPr/>
          <p:nvPr/>
        </p:nvGrpSpPr>
        <p:grpSpPr>
          <a:xfrm>
            <a:off x="6520863" y="3898148"/>
            <a:ext cx="3504898" cy="2286220"/>
            <a:chOff x="6520863" y="3898148"/>
            <a:chExt cx="3504898" cy="2286220"/>
          </a:xfrm>
        </p:grpSpPr>
        <p:pic>
          <p:nvPicPr>
            <p:cNvPr id="16" name="Picture 15">
              <a:extLst>
                <a:ext uri="{FF2B5EF4-FFF2-40B4-BE49-F238E27FC236}">
                  <a16:creationId xmlns:a16="http://schemas.microsoft.com/office/drawing/2014/main" id="{0726835C-5F9F-2437-1DE7-3588E38786E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20863" y="4266449"/>
              <a:ext cx="3504898" cy="1917919"/>
            </a:xfrm>
            <a:prstGeom prst="rect">
              <a:avLst/>
            </a:prstGeom>
          </p:spPr>
        </p:pic>
        <p:sp>
          <p:nvSpPr>
            <p:cNvPr id="17" name="Rectangle 16">
              <a:extLst>
                <a:ext uri="{FF2B5EF4-FFF2-40B4-BE49-F238E27FC236}">
                  <a16:creationId xmlns:a16="http://schemas.microsoft.com/office/drawing/2014/main" id="{D8180BC4-ABF5-82A0-3F41-C7A71867E5F3}"/>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Independence</a:t>
              </a:r>
            </a:p>
          </p:txBody>
        </p:sp>
      </p:grpSp>
    </p:spTree>
    <p:extLst>
      <p:ext uri="{BB962C8B-B14F-4D97-AF65-F5344CB8AC3E}">
        <p14:creationId xmlns:p14="http://schemas.microsoft.com/office/powerpoint/2010/main" val="116010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F649D-02CE-4E81-8F26-B6A18D50961E}"/>
              </a:ext>
            </a:extLst>
          </p:cNvPr>
          <p:cNvSpPr>
            <a:spLocks noGrp="1"/>
          </p:cNvSpPr>
          <p:nvPr>
            <p:ph type="title"/>
          </p:nvPr>
        </p:nvSpPr>
        <p:spPr/>
        <p:txBody>
          <a:bodyPr>
            <a:normAutofit/>
          </a:bodyPr>
          <a:lstStyle/>
          <a:p>
            <a:r>
              <a:rPr lang="en-US" dirty="0"/>
              <a:t>Advantages of Microservices</a:t>
            </a:r>
          </a:p>
        </p:txBody>
      </p:sp>
      <p:sp>
        <p:nvSpPr>
          <p:cNvPr id="3" name="Rectangle: Rounded Corners 2">
            <a:extLst>
              <a:ext uri="{FF2B5EF4-FFF2-40B4-BE49-F238E27FC236}">
                <a16:creationId xmlns:a16="http://schemas.microsoft.com/office/drawing/2014/main" id="{25E85858-172C-4E82-AAE7-D7E61394205B}"/>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A0570FB8-1738-4B1E-B122-CB9AD04FE7A2}"/>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144539378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4 " pathEditMode="relative" rAng="0" ptsTypes="AA">
                                      <p:cBhvr>
                                        <p:cTn id="6" dur="1000" fill="hold"/>
                                        <p:tgtEl>
                                          <p:spTgt spid="3"/>
                                        </p:tgtEl>
                                        <p:attrNameLst>
                                          <p:attrName>ppt_x</p:attrName>
                                          <p:attrName>ppt_y</p:attrName>
                                        </p:attrNameLst>
                                      </p:cBhvr>
                                      <p:rCtr x="-14036" y="-10417"/>
                                    </p:animMotion>
                                  </p:childTnLst>
                                </p:cTn>
                              </p:par>
                              <p:par>
                                <p:cTn id="7" presetID="10" presetClass="exit" presetSubtype="0" fill="hold" grpId="1" nodeType="withEffect">
                                  <p:stCondLst>
                                    <p:cond delay="250"/>
                                  </p:stCondLst>
                                  <p:childTnLst>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par>
                                <p:cTn id="10" presetID="1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F8BB4-9942-6265-9264-4E771C584A12}"/>
              </a:ext>
            </a:extLst>
          </p:cNvPr>
          <p:cNvSpPr>
            <a:spLocks noGrp="1"/>
          </p:cNvSpPr>
          <p:nvPr>
            <p:ph type="title"/>
          </p:nvPr>
        </p:nvSpPr>
        <p:spPr/>
        <p:txBody>
          <a:bodyPr/>
          <a:lstStyle/>
          <a:p>
            <a:r>
              <a:rPr lang="en-US" dirty="0"/>
              <a:t>Drawbacks</a:t>
            </a:r>
          </a:p>
        </p:txBody>
      </p:sp>
      <p:grpSp>
        <p:nvGrpSpPr>
          <p:cNvPr id="3" name="Group 2">
            <a:extLst>
              <a:ext uri="{FF2B5EF4-FFF2-40B4-BE49-F238E27FC236}">
                <a16:creationId xmlns:a16="http://schemas.microsoft.com/office/drawing/2014/main" id="{D38F2124-DE1F-021F-8172-1D476B17C300}"/>
              </a:ext>
            </a:extLst>
          </p:cNvPr>
          <p:cNvGrpSpPr/>
          <p:nvPr/>
        </p:nvGrpSpPr>
        <p:grpSpPr>
          <a:xfrm>
            <a:off x="2347690" y="1465976"/>
            <a:ext cx="3504898" cy="2286220"/>
            <a:chOff x="409904" y="1465976"/>
            <a:chExt cx="3504898" cy="2286220"/>
          </a:xfrm>
        </p:grpSpPr>
        <p:sp>
          <p:nvSpPr>
            <p:cNvPr id="4" name="Rectangle 3">
              <a:extLst>
                <a:ext uri="{FF2B5EF4-FFF2-40B4-BE49-F238E27FC236}">
                  <a16:creationId xmlns:a16="http://schemas.microsoft.com/office/drawing/2014/main" id="{028787B1-88A8-750B-B5CA-58E8C68CFC63}"/>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Steep Learning Curve</a:t>
              </a:r>
            </a:p>
          </p:txBody>
        </p:sp>
        <p:pic>
          <p:nvPicPr>
            <p:cNvPr id="5" name="Picture 4">
              <a:extLst>
                <a:ext uri="{FF2B5EF4-FFF2-40B4-BE49-F238E27FC236}">
                  <a16:creationId xmlns:a16="http://schemas.microsoft.com/office/drawing/2014/main" id="{84F11EFE-833F-9FE8-59E6-329B511150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7679" y="1834277"/>
              <a:ext cx="3497123" cy="1917919"/>
            </a:xfrm>
            <a:prstGeom prst="rect">
              <a:avLst/>
            </a:prstGeom>
          </p:spPr>
        </p:pic>
      </p:grpSp>
      <p:grpSp>
        <p:nvGrpSpPr>
          <p:cNvPr id="6" name="Group 5">
            <a:extLst>
              <a:ext uri="{FF2B5EF4-FFF2-40B4-BE49-F238E27FC236}">
                <a16:creationId xmlns:a16="http://schemas.microsoft.com/office/drawing/2014/main" id="{516C39AD-EAF8-829D-6BC7-43C84A967DDB}"/>
              </a:ext>
            </a:extLst>
          </p:cNvPr>
          <p:cNvGrpSpPr/>
          <p:nvPr/>
        </p:nvGrpSpPr>
        <p:grpSpPr>
          <a:xfrm>
            <a:off x="6516976" y="1465975"/>
            <a:ext cx="3504898" cy="2286221"/>
            <a:chOff x="4351326" y="1465975"/>
            <a:chExt cx="3504898" cy="2286221"/>
          </a:xfrm>
        </p:grpSpPr>
        <p:pic>
          <p:nvPicPr>
            <p:cNvPr id="7" name="Picture 6">
              <a:extLst>
                <a:ext uri="{FF2B5EF4-FFF2-40B4-BE49-F238E27FC236}">
                  <a16:creationId xmlns:a16="http://schemas.microsoft.com/office/drawing/2014/main" id="{B67FEF30-EB75-8D44-063F-7A6AB3E84EA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59102" y="1834277"/>
              <a:ext cx="3497122" cy="1917919"/>
            </a:xfrm>
            <a:prstGeom prst="rect">
              <a:avLst/>
            </a:prstGeom>
          </p:spPr>
        </p:pic>
        <p:sp>
          <p:nvSpPr>
            <p:cNvPr id="8" name="Rectangle 7">
              <a:extLst>
                <a:ext uri="{FF2B5EF4-FFF2-40B4-BE49-F238E27FC236}">
                  <a16:creationId xmlns:a16="http://schemas.microsoft.com/office/drawing/2014/main" id="{5C2DBCA7-1965-DF5C-EA08-460FA2F662D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Complexity</a:t>
              </a:r>
            </a:p>
          </p:txBody>
        </p:sp>
      </p:grpSp>
      <p:grpSp>
        <p:nvGrpSpPr>
          <p:cNvPr id="9" name="Group 8">
            <a:extLst>
              <a:ext uri="{FF2B5EF4-FFF2-40B4-BE49-F238E27FC236}">
                <a16:creationId xmlns:a16="http://schemas.microsoft.com/office/drawing/2014/main" id="{88A01DB5-4A5F-0FBA-1CD0-B583400C7FC6}"/>
              </a:ext>
            </a:extLst>
          </p:cNvPr>
          <p:cNvGrpSpPr/>
          <p:nvPr/>
        </p:nvGrpSpPr>
        <p:grpSpPr>
          <a:xfrm>
            <a:off x="2347691" y="3898148"/>
            <a:ext cx="3512672" cy="2286221"/>
            <a:chOff x="2347691" y="3898148"/>
            <a:chExt cx="3512672" cy="2286221"/>
          </a:xfrm>
        </p:grpSpPr>
        <p:pic>
          <p:nvPicPr>
            <p:cNvPr id="10" name="Picture 9">
              <a:extLst>
                <a:ext uri="{FF2B5EF4-FFF2-40B4-BE49-F238E27FC236}">
                  <a16:creationId xmlns:a16="http://schemas.microsoft.com/office/drawing/2014/main" id="{28A2FD08-806D-2806-23E0-3B7EFE5BCF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1" name="Rectangle 10">
              <a:extLst>
                <a:ext uri="{FF2B5EF4-FFF2-40B4-BE49-F238E27FC236}">
                  <a16:creationId xmlns:a16="http://schemas.microsoft.com/office/drawing/2014/main" id="{F442ADAC-5A15-AF89-04ED-793FBC6F1A25}"/>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Loss of </a:t>
              </a:r>
              <a:r>
                <a:rPr lang="en-US" dirty="0" err="1"/>
                <a:t>Transactionality</a:t>
              </a:r>
              <a:endParaRPr lang="en-US" dirty="0"/>
            </a:p>
          </p:txBody>
        </p:sp>
      </p:grpSp>
      <p:grpSp>
        <p:nvGrpSpPr>
          <p:cNvPr id="12" name="Group 11">
            <a:extLst>
              <a:ext uri="{FF2B5EF4-FFF2-40B4-BE49-F238E27FC236}">
                <a16:creationId xmlns:a16="http://schemas.microsoft.com/office/drawing/2014/main" id="{BE83CE85-16F3-867C-EC22-DE2FFCD628EC}"/>
              </a:ext>
            </a:extLst>
          </p:cNvPr>
          <p:cNvGrpSpPr/>
          <p:nvPr/>
        </p:nvGrpSpPr>
        <p:grpSpPr>
          <a:xfrm>
            <a:off x="6520863" y="3898148"/>
            <a:ext cx="3504898" cy="2286220"/>
            <a:chOff x="6520863" y="3898148"/>
            <a:chExt cx="3504898" cy="2286220"/>
          </a:xfrm>
        </p:grpSpPr>
        <p:pic>
          <p:nvPicPr>
            <p:cNvPr id="13" name="Picture 12">
              <a:extLst>
                <a:ext uri="{FF2B5EF4-FFF2-40B4-BE49-F238E27FC236}">
                  <a16:creationId xmlns:a16="http://schemas.microsoft.com/office/drawing/2014/main" id="{FC685306-3A93-6664-8540-C51B1DF352A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67090" y="4266449"/>
              <a:ext cx="3454783" cy="1917919"/>
            </a:xfrm>
            <a:prstGeom prst="rect">
              <a:avLst/>
            </a:prstGeom>
          </p:spPr>
        </p:pic>
        <p:sp>
          <p:nvSpPr>
            <p:cNvPr id="14" name="Rectangle 13">
              <a:extLst>
                <a:ext uri="{FF2B5EF4-FFF2-40B4-BE49-F238E27FC236}">
                  <a16:creationId xmlns:a16="http://schemas.microsoft.com/office/drawing/2014/main" id="{A27C8672-D912-16EC-C79D-C6C0D3E94B82}"/>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Lineage</a:t>
              </a:r>
            </a:p>
          </p:txBody>
        </p:sp>
      </p:grpSp>
    </p:spTree>
    <p:extLst>
      <p:ext uri="{BB962C8B-B14F-4D97-AF65-F5344CB8AC3E}">
        <p14:creationId xmlns:p14="http://schemas.microsoft.com/office/powerpoint/2010/main" val="369210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5B942-88C1-55E3-AAD0-5AE81FAA0B9D}"/>
              </a:ext>
            </a:extLst>
          </p:cNvPr>
          <p:cNvSpPr>
            <a:spLocks noGrp="1"/>
          </p:cNvSpPr>
          <p:nvPr>
            <p:ph type="title"/>
          </p:nvPr>
        </p:nvSpPr>
        <p:spPr/>
        <p:txBody>
          <a:bodyPr/>
          <a:lstStyle/>
          <a:p>
            <a:r>
              <a:rPr lang="en-US" dirty="0"/>
              <a:t>Limitations</a:t>
            </a:r>
          </a:p>
        </p:txBody>
      </p:sp>
      <p:grpSp>
        <p:nvGrpSpPr>
          <p:cNvPr id="3" name="Group 2">
            <a:extLst>
              <a:ext uri="{FF2B5EF4-FFF2-40B4-BE49-F238E27FC236}">
                <a16:creationId xmlns:a16="http://schemas.microsoft.com/office/drawing/2014/main" id="{03BAEB19-9410-1701-442C-C2BFE18725EA}"/>
              </a:ext>
            </a:extLst>
          </p:cNvPr>
          <p:cNvGrpSpPr/>
          <p:nvPr/>
        </p:nvGrpSpPr>
        <p:grpSpPr>
          <a:xfrm>
            <a:off x="960325" y="2609086"/>
            <a:ext cx="3504898" cy="2286220"/>
            <a:chOff x="409904" y="1465976"/>
            <a:chExt cx="3504898" cy="2286220"/>
          </a:xfrm>
        </p:grpSpPr>
        <p:sp>
          <p:nvSpPr>
            <p:cNvPr id="4" name="Rectangle 3">
              <a:extLst>
                <a:ext uri="{FF2B5EF4-FFF2-40B4-BE49-F238E27FC236}">
                  <a16:creationId xmlns:a16="http://schemas.microsoft.com/office/drawing/2014/main" id="{4FFDF194-90CF-F0A2-847B-B9FBE748327A}"/>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Guaranteed Delivery</a:t>
              </a:r>
            </a:p>
          </p:txBody>
        </p:sp>
        <p:pic>
          <p:nvPicPr>
            <p:cNvPr id="5" name="Picture 4">
              <a:extLst>
                <a:ext uri="{FF2B5EF4-FFF2-40B4-BE49-F238E27FC236}">
                  <a16:creationId xmlns:a16="http://schemas.microsoft.com/office/drawing/2014/main" id="{1DCEE365-69EB-5544-28E9-13A0951A826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7251" y="1834277"/>
              <a:ext cx="1957979" cy="1917919"/>
            </a:xfrm>
            <a:prstGeom prst="rect">
              <a:avLst/>
            </a:prstGeom>
          </p:spPr>
        </p:pic>
      </p:grpSp>
      <p:grpSp>
        <p:nvGrpSpPr>
          <p:cNvPr id="6" name="Group 5">
            <a:extLst>
              <a:ext uri="{FF2B5EF4-FFF2-40B4-BE49-F238E27FC236}">
                <a16:creationId xmlns:a16="http://schemas.microsoft.com/office/drawing/2014/main" id="{E795B0C4-9A63-00CD-3774-828C336E3A3A}"/>
              </a:ext>
            </a:extLst>
          </p:cNvPr>
          <p:cNvGrpSpPr/>
          <p:nvPr/>
        </p:nvGrpSpPr>
        <p:grpSpPr>
          <a:xfrm>
            <a:off x="7210659" y="2609085"/>
            <a:ext cx="3504898" cy="2286221"/>
            <a:chOff x="4351326" y="1465975"/>
            <a:chExt cx="3504898" cy="2286221"/>
          </a:xfrm>
        </p:grpSpPr>
        <p:pic>
          <p:nvPicPr>
            <p:cNvPr id="7" name="Picture 6">
              <a:extLst>
                <a:ext uri="{FF2B5EF4-FFF2-40B4-BE49-F238E27FC236}">
                  <a16:creationId xmlns:a16="http://schemas.microsoft.com/office/drawing/2014/main" id="{2C829A28-539E-4544-E5E9-CAFB587FAE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51326" y="1834277"/>
              <a:ext cx="3504898" cy="1917919"/>
            </a:xfrm>
            <a:prstGeom prst="rect">
              <a:avLst/>
            </a:prstGeom>
          </p:spPr>
        </p:pic>
        <p:sp>
          <p:nvSpPr>
            <p:cNvPr id="8" name="Rectangle 7">
              <a:extLst>
                <a:ext uri="{FF2B5EF4-FFF2-40B4-BE49-F238E27FC236}">
                  <a16:creationId xmlns:a16="http://schemas.microsoft.com/office/drawing/2014/main" id="{28B98C04-7980-C71C-F177-E74FABE2E96F}"/>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Sequencing</a:t>
              </a:r>
            </a:p>
          </p:txBody>
        </p:sp>
      </p:grpSp>
    </p:spTree>
    <p:extLst>
      <p:ext uri="{BB962C8B-B14F-4D97-AF65-F5344CB8AC3E}">
        <p14:creationId xmlns:p14="http://schemas.microsoft.com/office/powerpoint/2010/main" val="396362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068C2-D113-4E56-878B-8FE864424F86}"/>
              </a:ext>
            </a:extLst>
          </p:cNvPr>
          <p:cNvSpPr>
            <a:spLocks noGrp="1"/>
          </p:cNvSpPr>
          <p:nvPr>
            <p:ph type="title"/>
          </p:nvPr>
        </p:nvSpPr>
        <p:spPr/>
        <p:txBody>
          <a:bodyPr>
            <a:normAutofit/>
          </a:bodyPr>
          <a:lstStyle/>
          <a:p>
            <a:r>
              <a:rPr lang="en-US" dirty="0"/>
              <a:t>Advantages of Microservices</a:t>
            </a:r>
          </a:p>
        </p:txBody>
      </p:sp>
      <p:sp>
        <p:nvSpPr>
          <p:cNvPr id="3" name="Rectangle: Rounded Corners 2">
            <a:extLst>
              <a:ext uri="{FF2B5EF4-FFF2-40B4-BE49-F238E27FC236}">
                <a16:creationId xmlns:a16="http://schemas.microsoft.com/office/drawing/2014/main" id="{559E92F0-93C2-4EC8-83AC-C393ED6695FB}"/>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6A6B6AB0-72BE-4D62-930E-8CF4D7716DBE}"/>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Resilience</a:t>
            </a:r>
          </a:p>
        </p:txBody>
      </p:sp>
    </p:spTree>
    <p:extLst>
      <p:ext uri="{BB962C8B-B14F-4D97-AF65-F5344CB8AC3E}">
        <p14:creationId xmlns:p14="http://schemas.microsoft.com/office/powerpoint/2010/main" val="621440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45C3-2123-4CB1-8AC3-0F26B424A0DD}"/>
              </a:ext>
            </a:extLst>
          </p:cNvPr>
          <p:cNvSpPr>
            <a:spLocks noGrp="1"/>
          </p:cNvSpPr>
          <p:nvPr>
            <p:ph type="title"/>
          </p:nvPr>
        </p:nvSpPr>
        <p:spPr/>
        <p:txBody>
          <a:bodyPr>
            <a:normAutofit/>
          </a:bodyPr>
          <a:lstStyle/>
          <a:p>
            <a:r>
              <a:rPr lang="en-US" dirty="0"/>
              <a:t>Advantages of Microservices</a:t>
            </a:r>
          </a:p>
        </p:txBody>
      </p:sp>
      <p:sp>
        <p:nvSpPr>
          <p:cNvPr id="3" name="Rectangle: Rounded Corners 2">
            <a:extLst>
              <a:ext uri="{FF2B5EF4-FFF2-40B4-BE49-F238E27FC236}">
                <a16:creationId xmlns:a16="http://schemas.microsoft.com/office/drawing/2014/main" id="{CC0DEDD2-01B8-4DEA-92B5-CE4BDC264E39}"/>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4" name="Rectangle: Rounded Corners 3">
            <a:extLst>
              <a:ext uri="{FF2B5EF4-FFF2-40B4-BE49-F238E27FC236}">
                <a16:creationId xmlns:a16="http://schemas.microsoft.com/office/drawing/2014/main" id="{D5A6686A-E909-459C-A6E9-CE28D4286063}"/>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B26EDA91-3527-472A-8C9F-24769AA06839}"/>
              </a:ext>
            </a:extLst>
          </p:cNvPr>
          <p:cNvSpPr/>
          <p:nvPr/>
        </p:nvSpPr>
        <p:spPr>
          <a:xfrm>
            <a:off x="4527630" y="335375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6" name="Rectangle: Rounded Corners 5">
            <a:extLst>
              <a:ext uri="{FF2B5EF4-FFF2-40B4-BE49-F238E27FC236}">
                <a16:creationId xmlns:a16="http://schemas.microsoft.com/office/drawing/2014/main" id="{5D325993-9556-4039-99CF-D2D98876D56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128662801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85185E-6 L 0 -0.21389 " pathEditMode="relative" rAng="0" ptsTypes="AA">
                                      <p:cBhvr>
                                        <p:cTn id="6" dur="1000" fill="hold"/>
                                        <p:tgtEl>
                                          <p:spTgt spid="5"/>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4"/>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A0709-EE46-4751-8F11-6F375A99E484}"/>
              </a:ext>
            </a:extLst>
          </p:cNvPr>
          <p:cNvSpPr>
            <a:spLocks noGrp="1"/>
          </p:cNvSpPr>
          <p:nvPr>
            <p:ph type="title"/>
          </p:nvPr>
        </p:nvSpPr>
        <p:spPr/>
        <p:txBody>
          <a:bodyPr>
            <a:normAutofit/>
          </a:bodyPr>
          <a:lstStyle/>
          <a:p>
            <a:r>
              <a:rPr lang="en-US" dirty="0"/>
              <a:t>Advantages of Microservices</a:t>
            </a:r>
          </a:p>
        </p:txBody>
      </p:sp>
      <p:sp>
        <p:nvSpPr>
          <p:cNvPr id="3" name="Rectangle: Rounded Corners 2">
            <a:extLst>
              <a:ext uri="{FF2B5EF4-FFF2-40B4-BE49-F238E27FC236}">
                <a16:creationId xmlns:a16="http://schemas.microsoft.com/office/drawing/2014/main" id="{75BD34EB-2D38-436E-87CF-349765F55A6C}"/>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80E5A37C-D845-496E-9359-63699677D8D4}"/>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982EA87F-B510-46B1-98CD-2CB567CB5D77}"/>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Tree>
    <p:extLst>
      <p:ext uri="{BB962C8B-B14F-4D97-AF65-F5344CB8AC3E}">
        <p14:creationId xmlns:p14="http://schemas.microsoft.com/office/powerpoint/2010/main" val="17045341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714</TotalTime>
  <Words>2743</Words>
  <Application>Microsoft Office PowerPoint</Application>
  <PresentationFormat>Widescreen</PresentationFormat>
  <Paragraphs>689</Paragraphs>
  <Slides>61</Slides>
  <Notes>21</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61</vt:i4>
      </vt:variant>
    </vt:vector>
  </HeadingPairs>
  <TitlesOfParts>
    <vt:vector size="69" baseType="lpstr">
      <vt:lpstr>-apple-system</vt:lpstr>
      <vt:lpstr>Arial</vt:lpstr>
      <vt:lpstr>Calibri</vt:lpstr>
      <vt:lpstr>Calibri Light</vt:lpstr>
      <vt:lpstr>Font Awesome 6 Pro Regular</vt:lpstr>
      <vt:lpstr>Kamerik205 8</vt:lpstr>
      <vt:lpstr>Office Theme</vt:lpstr>
      <vt:lpstr>Custom Design</vt:lpstr>
      <vt:lpstr>PowerPoint Presentation</vt:lpstr>
      <vt:lpstr>Microservices</vt:lpstr>
      <vt:lpstr>What are microservices?</vt:lpstr>
      <vt:lpstr>What are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Serverless</vt:lpstr>
      <vt:lpstr>The evolution of application platforms</vt:lpstr>
      <vt:lpstr>The evolution of application platforms</vt:lpstr>
      <vt:lpstr>The evolution of application platforms</vt:lpstr>
      <vt:lpstr>The evolution of application platforms</vt:lpstr>
      <vt:lpstr>The evolution of application platforms</vt:lpstr>
      <vt:lpstr>The evolution of application platforms</vt:lpstr>
      <vt:lpstr>PowerPoint Presentation</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Serverless Benefits</vt:lpstr>
      <vt:lpstr>Disadvantages of Serverless</vt:lpstr>
      <vt:lpstr>Disadvantages of Serverless</vt:lpstr>
      <vt:lpstr>Disadvantages of Serverless</vt:lpstr>
      <vt:lpstr>Disadvantages of Severless</vt:lpstr>
      <vt:lpstr>Disadvantages of Serverless</vt:lpstr>
      <vt:lpstr>Disadvantages of Serverless</vt:lpstr>
      <vt:lpstr>Disadvantages of Serverless</vt:lpstr>
      <vt:lpstr>Disadvantages of Serverless</vt:lpstr>
      <vt:lpstr>Disadvantages of Serverless</vt:lpstr>
      <vt:lpstr>Disadvantages of Serverless</vt:lpstr>
      <vt:lpstr>Disadvantages of Serverless</vt:lpstr>
      <vt:lpstr>Event-Driven Architecture</vt:lpstr>
      <vt:lpstr> Event-Driven Architecture</vt:lpstr>
      <vt:lpstr>Event-Driven Architecture</vt:lpstr>
      <vt:lpstr>Event-Driven Architecture</vt:lpstr>
      <vt:lpstr>Event-Driven Architecture</vt:lpstr>
      <vt:lpstr>Event-Driven Architecture</vt:lpstr>
      <vt:lpstr>Event-Driven Architecture</vt:lpstr>
      <vt:lpstr>Process Flow</vt:lpstr>
      <vt:lpstr>Process Flow</vt:lpstr>
      <vt:lpstr>Event Consumption Models</vt:lpstr>
      <vt:lpstr>Consumer Processing Variations</vt:lpstr>
      <vt:lpstr>External Event Sources</vt:lpstr>
      <vt:lpstr>Multiple Consumer Instances</vt:lpstr>
      <vt:lpstr>When to use this architecture</vt:lpstr>
      <vt:lpstr>Benefits</vt:lpstr>
      <vt:lpstr>Drawbacks</vt:lpstr>
      <vt:lpstr>Limitations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30</cp:revision>
  <dcterms:created xsi:type="dcterms:W3CDTF">2023-07-22T00:59:59Z</dcterms:created>
  <dcterms:modified xsi:type="dcterms:W3CDTF">2023-11-05T19:35:45Z</dcterms:modified>
</cp:coreProperties>
</file>